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3713" r:id="rId2"/>
    <p:sldMasterId id="2147483717" r:id="rId3"/>
    <p:sldMasterId id="2147483720" r:id="rId4"/>
  </p:sldMasterIdLst>
  <p:notesMasterIdLst>
    <p:notesMasterId r:id="rId25"/>
  </p:notesMasterIdLst>
  <p:sldIdLst>
    <p:sldId id="258" r:id="rId5"/>
    <p:sldId id="274" r:id="rId6"/>
    <p:sldId id="263" r:id="rId7"/>
    <p:sldId id="276" r:id="rId8"/>
    <p:sldId id="279" r:id="rId9"/>
    <p:sldId id="278" r:id="rId10"/>
    <p:sldId id="277" r:id="rId11"/>
    <p:sldId id="280" r:id="rId12"/>
    <p:sldId id="281" r:id="rId13"/>
    <p:sldId id="282" r:id="rId14"/>
    <p:sldId id="283" r:id="rId15"/>
    <p:sldId id="284" r:id="rId16"/>
    <p:sldId id="285" r:id="rId17"/>
    <p:sldId id="286" r:id="rId18"/>
    <p:sldId id="288" r:id="rId19"/>
    <p:sldId id="287" r:id="rId20"/>
    <p:sldId id="269" r:id="rId21"/>
    <p:sldId id="292" r:id="rId22"/>
    <p:sldId id="293" r:id="rId23"/>
    <p:sldId id="294" r:id="rId2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BE34"/>
    <a:srgbClr val="6FE85D"/>
    <a:srgbClr val="FF5050"/>
    <a:srgbClr val="00CC00"/>
    <a:srgbClr val="0099CC"/>
    <a:srgbClr val="2D591F"/>
    <a:srgbClr val="CCFF99"/>
    <a:srgbClr val="EEECE1"/>
    <a:srgbClr val="F3F2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E" noProof="0" smtClean="0"/>
              <a:t>Click to edit Master text styles</a:t>
            </a:r>
          </a:p>
          <a:p>
            <a:pPr lvl="1"/>
            <a:r>
              <a:rPr lang="en-IE" noProof="0" smtClean="0"/>
              <a:t>Second level</a:t>
            </a:r>
          </a:p>
          <a:p>
            <a:pPr lvl="2"/>
            <a:r>
              <a:rPr lang="en-IE" noProof="0" smtClean="0"/>
              <a:t>Third level</a:t>
            </a:r>
          </a:p>
          <a:p>
            <a:pPr lvl="3"/>
            <a:r>
              <a:rPr lang="en-IE" noProof="0" smtClean="0"/>
              <a:t>Fourth level</a:t>
            </a:r>
          </a:p>
          <a:p>
            <a:pPr lvl="4"/>
            <a:r>
              <a:rPr lang="en-IE"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8E91A2A-B62A-44C0-8923-F71059C96888}" type="slidenum">
              <a:rPr lang="en-GB"/>
              <a:pPr>
                <a:defRPr/>
              </a:pPr>
              <a:t>‹#›</a:t>
            </a:fld>
            <a:endParaRPr lang="en-GB"/>
          </a:p>
        </p:txBody>
      </p:sp>
    </p:spTree>
    <p:extLst>
      <p:ext uri="{BB962C8B-B14F-4D97-AF65-F5344CB8AC3E}">
        <p14:creationId xmlns:p14="http://schemas.microsoft.com/office/powerpoint/2010/main" val="40204814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B42F77F-0AE8-48BD-88CE-8DA84E22F914}" type="slidenum">
              <a:rPr lang="en-GB"/>
              <a:pPr eaLnBrk="1" hangingPunct="1"/>
              <a:t>1</a:t>
            </a:fld>
            <a:endParaRPr lang="en-GB"/>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11</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12</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13</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14</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7A42DE8-1C8D-4A7A-B0EB-3E2870A3535D}" type="slidenum">
              <a:rPr lang="en-GB"/>
              <a:pPr eaLnBrk="1" hangingPunct="1"/>
              <a:t>17</a:t>
            </a:fld>
            <a:endParaRPr lang="en-GB"/>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3" name="Shape 2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3</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4</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5</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6</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7</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8</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9</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8D7155-A858-4652-8A9B-EC15CC079991}" type="slidenum">
              <a:rPr lang="en-GB"/>
              <a:pPr eaLnBrk="1" hangingPunct="1"/>
              <a:t>10</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WWF Green:  page title green two lines body no bullets">
    <p:spTree>
      <p:nvGrpSpPr>
        <p:cNvPr id="1" name=""/>
        <p:cNvGrpSpPr/>
        <p:nvPr/>
      </p:nvGrpSpPr>
      <p:grpSpPr>
        <a:xfrm>
          <a:off x="0" y="0"/>
          <a:ext cx="0" cy="0"/>
          <a:chOff x="0" y="0"/>
          <a:chExt cx="0" cy="0"/>
        </a:xfrm>
      </p:grpSpPr>
      <p:cxnSp>
        <p:nvCxnSpPr>
          <p:cNvPr id="5" name="Straight Connector 4"/>
          <p:cNvCxnSpPr/>
          <p:nvPr/>
        </p:nvCxnSpPr>
        <p:spPr>
          <a:xfrm>
            <a:off x="928688" y="2474913"/>
            <a:ext cx="7291387" cy="0"/>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6" name="Title 9"/>
          <p:cNvSpPr>
            <a:spLocks noGrp="1"/>
          </p:cNvSpPr>
          <p:nvPr>
            <p:ph type="title"/>
          </p:nvPr>
        </p:nvSpPr>
        <p:spPr>
          <a:xfrm>
            <a:off x="5857884" y="142852"/>
            <a:ext cx="3143272" cy="785818"/>
          </a:xfrm>
          <a:noFill/>
          <a:ln w="9525">
            <a:noFill/>
            <a:miter lim="800000"/>
            <a:headEnd/>
            <a:tailEnd/>
          </a:ln>
        </p:spPr>
        <p:txBody>
          <a:bodyPr/>
          <a:lstStyle>
            <a:lvl1pPr algn="r" defTabSz="457200" rtl="0" fontAlgn="base">
              <a:spcBef>
                <a:spcPct val="0"/>
              </a:spcBef>
              <a:spcAft>
                <a:spcPct val="0"/>
              </a:spcAft>
              <a:defRPr lang="en-US" sz="1400" b="0" kern="1200" dirty="0">
                <a:solidFill>
                  <a:srgbClr val="404040"/>
                </a:solidFill>
                <a:latin typeface="Arial" charset="0"/>
                <a:ea typeface="+mn-ea"/>
                <a:cs typeface="Arial" charset="0"/>
              </a:defRPr>
            </a:lvl1pPr>
          </a:lstStyle>
          <a:p>
            <a:r>
              <a:rPr lang="en-US" smtClean="0"/>
              <a:t>Click to edit Master title style</a:t>
            </a:r>
            <a:endParaRPr lang="en-US" dirty="0"/>
          </a:p>
        </p:txBody>
      </p:sp>
      <p:sp>
        <p:nvSpPr>
          <p:cNvPr id="8" name="Text Placeholder 7"/>
          <p:cNvSpPr>
            <a:spLocks noGrp="1"/>
          </p:cNvSpPr>
          <p:nvPr>
            <p:ph type="body" sz="quarter" idx="13"/>
          </p:nvPr>
        </p:nvSpPr>
        <p:spPr>
          <a:xfrm>
            <a:off x="928662" y="1643050"/>
            <a:ext cx="3405600" cy="518400"/>
          </a:xfrm>
          <a:noFill/>
          <a:ln w="9525">
            <a:noFill/>
            <a:miter lim="800000"/>
            <a:headEnd/>
            <a:tailEnd/>
          </a:ln>
        </p:spPr>
        <p:txBody>
          <a:bodyPr/>
          <a:lstStyle>
            <a:lvl1pPr marL="0" indent="0" algn="l" defTabSz="457200" rtl="0" fontAlgn="base">
              <a:spcBef>
                <a:spcPct val="0"/>
              </a:spcBef>
              <a:spcAft>
                <a:spcPct val="0"/>
              </a:spcAft>
              <a:buNone/>
              <a:defRPr lang="en-US" sz="2500" kern="1200" dirty="0" smtClean="0">
                <a:solidFill>
                  <a:srgbClr val="8ABE34"/>
                </a:solidFill>
                <a:latin typeface="Arial" charset="0"/>
                <a:ea typeface="+mn-ea"/>
                <a:cs typeface="Arial" charset="0"/>
              </a:defRPr>
            </a:lvl1pPr>
          </a:lstStyle>
          <a:p>
            <a:pPr lvl="0"/>
            <a:r>
              <a:rPr lang="en-US" smtClean="0"/>
              <a:t>Click to edit Master text styles</a:t>
            </a:r>
          </a:p>
        </p:txBody>
      </p:sp>
      <p:sp>
        <p:nvSpPr>
          <p:cNvPr id="10" name="Text Placeholder 9"/>
          <p:cNvSpPr>
            <a:spLocks noGrp="1"/>
          </p:cNvSpPr>
          <p:nvPr>
            <p:ph type="body" sz="quarter" idx="14"/>
          </p:nvPr>
        </p:nvSpPr>
        <p:spPr>
          <a:xfrm>
            <a:off x="928688" y="2571744"/>
            <a:ext cx="7268400" cy="3657600"/>
          </a:xfrm>
        </p:spPr>
        <p:txBody>
          <a:bodyPr/>
          <a:lstStyle>
            <a:lvl1pPr>
              <a:buNone/>
              <a:defRPr sz="1900">
                <a:latin typeface="Arial" pitchFamily="34" charset="0"/>
                <a:cs typeface="Arial" pitchFamily="34" charset="0"/>
              </a:defRPr>
            </a:lvl1pPr>
          </a:lstStyle>
          <a:p>
            <a:pPr lvl="0"/>
            <a:r>
              <a:rPr lang="en-US" smtClean="0"/>
              <a:t>Click to edit Master text styles</a:t>
            </a:r>
          </a:p>
        </p:txBody>
      </p:sp>
      <p:sp>
        <p:nvSpPr>
          <p:cNvPr id="7" name="Footer Placeholder 2"/>
          <p:cNvSpPr>
            <a:spLocks noGrp="1"/>
          </p:cNvSpPr>
          <p:nvPr>
            <p:ph type="ftr" sz="quarter" idx="15"/>
          </p:nvPr>
        </p:nvSpPr>
        <p:spPr>
          <a:xfrm>
            <a:off x="900113" y="6500813"/>
            <a:ext cx="2895600" cy="365125"/>
          </a:xfrm>
        </p:spPr>
        <p:txBody>
          <a:bodyPr/>
          <a:lstStyle>
            <a:lvl1pPr>
              <a:defRPr/>
            </a:lvl1pPr>
          </a:lstStyle>
          <a:p>
            <a:pPr>
              <a:defRPr/>
            </a:pPr>
            <a:r>
              <a:rPr lang="en-IE"/>
              <a:t>Presentation to Company name</a:t>
            </a:r>
            <a:endParaRPr lang="en-IE" dirty="0"/>
          </a:p>
        </p:txBody>
      </p:sp>
      <p:sp>
        <p:nvSpPr>
          <p:cNvPr id="9" name="Slide Number Placeholder 4"/>
          <p:cNvSpPr>
            <a:spLocks noGrp="1"/>
          </p:cNvSpPr>
          <p:nvPr>
            <p:ph type="sldNum" sz="quarter" idx="16"/>
          </p:nvPr>
        </p:nvSpPr>
        <p:spPr/>
        <p:txBody>
          <a:bodyPr/>
          <a:lstStyle>
            <a:lvl1pPr>
              <a:defRPr smtClean="0"/>
            </a:lvl1pPr>
          </a:lstStyle>
          <a:p>
            <a:pPr>
              <a:defRPr/>
            </a:pPr>
            <a:fld id="{46D1EFC0-B940-4411-BE05-9DB93D5CE1E1}" type="datetime5">
              <a:rPr lang="en-GB"/>
              <a:pPr>
                <a:defRPr/>
              </a:pPr>
              <a:t>8-Jul-13</a:t>
            </a:fld>
            <a:r>
              <a:rPr lang="en-GB"/>
              <a:t> / </a:t>
            </a:r>
            <a:fld id="{818AAB6D-B97A-44AD-B62F-0F281F1F0532}" type="slidenum">
              <a:rPr lang="en-GB"/>
              <a:pPr>
                <a:defRPr/>
              </a:pPr>
              <a:t>‹#›</a:t>
            </a:fld>
            <a:endParaRPr lang="en-GB"/>
          </a:p>
        </p:txBody>
      </p:sp>
    </p:spTree>
    <p:extLst>
      <p:ext uri="{BB962C8B-B14F-4D97-AF65-F5344CB8AC3E}">
        <p14:creationId xmlns:p14="http://schemas.microsoft.com/office/powerpoint/2010/main" val="28750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WF Green: body no bullets">
    <p:spTree>
      <p:nvGrpSpPr>
        <p:cNvPr id="1" name=""/>
        <p:cNvGrpSpPr/>
        <p:nvPr/>
      </p:nvGrpSpPr>
      <p:grpSpPr>
        <a:xfrm>
          <a:off x="0" y="0"/>
          <a:ext cx="0" cy="0"/>
          <a:chOff x="0" y="0"/>
          <a:chExt cx="0" cy="0"/>
        </a:xfrm>
      </p:grpSpPr>
      <p:cxnSp>
        <p:nvCxnSpPr>
          <p:cNvPr id="5" name="Straight Connector 4"/>
          <p:cNvCxnSpPr/>
          <p:nvPr/>
        </p:nvCxnSpPr>
        <p:spPr>
          <a:xfrm>
            <a:off x="928688" y="2474913"/>
            <a:ext cx="7291387" cy="0"/>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6" name="Title 9"/>
          <p:cNvSpPr>
            <a:spLocks noGrp="1"/>
          </p:cNvSpPr>
          <p:nvPr>
            <p:ph type="title"/>
          </p:nvPr>
        </p:nvSpPr>
        <p:spPr>
          <a:xfrm>
            <a:off x="5857884" y="142852"/>
            <a:ext cx="3143272" cy="785818"/>
          </a:xfrm>
          <a:noFill/>
          <a:ln w="9525">
            <a:noFill/>
            <a:miter lim="800000"/>
            <a:headEnd/>
            <a:tailEnd/>
          </a:ln>
        </p:spPr>
        <p:txBody>
          <a:bodyPr/>
          <a:lstStyle>
            <a:lvl1pPr algn="r" defTabSz="457200" rtl="0" fontAlgn="base">
              <a:spcBef>
                <a:spcPct val="0"/>
              </a:spcBef>
              <a:spcAft>
                <a:spcPct val="0"/>
              </a:spcAft>
              <a:defRPr lang="en-US" sz="1400" b="0" kern="1200" dirty="0">
                <a:solidFill>
                  <a:srgbClr val="404040"/>
                </a:solidFill>
                <a:latin typeface="Arial" charset="0"/>
                <a:ea typeface="+mn-ea"/>
                <a:cs typeface="Arial" charset="0"/>
              </a:defRPr>
            </a:lvl1pPr>
          </a:lstStyle>
          <a:p>
            <a:r>
              <a:rPr lang="en-US" smtClean="0"/>
              <a:t>Click to edit Master title style</a:t>
            </a:r>
            <a:endParaRPr lang="en-US" dirty="0"/>
          </a:p>
        </p:txBody>
      </p:sp>
      <p:sp>
        <p:nvSpPr>
          <p:cNvPr id="8" name="Text Placeholder 7"/>
          <p:cNvSpPr>
            <a:spLocks noGrp="1"/>
          </p:cNvSpPr>
          <p:nvPr>
            <p:ph type="body" sz="quarter" idx="13"/>
          </p:nvPr>
        </p:nvSpPr>
        <p:spPr>
          <a:xfrm>
            <a:off x="928662" y="1643050"/>
            <a:ext cx="3405600" cy="518400"/>
          </a:xfrm>
        </p:spPr>
        <p:txBody>
          <a:bodyPr>
            <a:noAutofit/>
          </a:bodyPr>
          <a:lstStyle>
            <a:lvl1pPr marL="0" indent="0">
              <a:buNone/>
              <a:defRPr lang="en-US" sz="2500" kern="1200" dirty="0" smtClean="0">
                <a:solidFill>
                  <a:srgbClr val="8ABE34"/>
                </a:solidFill>
                <a:latin typeface="Arial" pitchFamily="34" charset="0"/>
                <a:ea typeface="+mj-ea"/>
                <a:cs typeface="Arial" pitchFamily="34" charset="0"/>
              </a:defRPr>
            </a:lvl1pPr>
          </a:lstStyle>
          <a:p>
            <a:pPr lvl="0"/>
            <a:r>
              <a:rPr lang="en-US" smtClean="0"/>
              <a:t>Click to edit Master text styles</a:t>
            </a:r>
          </a:p>
        </p:txBody>
      </p:sp>
      <p:sp>
        <p:nvSpPr>
          <p:cNvPr id="10" name="Text Placeholder 9"/>
          <p:cNvSpPr>
            <a:spLocks noGrp="1"/>
          </p:cNvSpPr>
          <p:nvPr>
            <p:ph type="body" sz="quarter" idx="14"/>
          </p:nvPr>
        </p:nvSpPr>
        <p:spPr>
          <a:xfrm>
            <a:off x="928688" y="2571744"/>
            <a:ext cx="7268400" cy="3657600"/>
          </a:xfrm>
        </p:spPr>
        <p:txBody>
          <a:bodyPr/>
          <a:lstStyle>
            <a:lvl1pPr>
              <a:buNone/>
              <a:defRPr sz="1900">
                <a:latin typeface="Arial" pitchFamily="34" charset="0"/>
                <a:cs typeface="Arial" pitchFamily="34" charset="0"/>
              </a:defRPr>
            </a:lvl1pPr>
          </a:lstStyle>
          <a:p>
            <a:pPr lvl="0"/>
            <a:r>
              <a:rPr lang="en-US" smtClean="0"/>
              <a:t>Click to edit Master text styles</a:t>
            </a:r>
          </a:p>
        </p:txBody>
      </p:sp>
      <p:sp>
        <p:nvSpPr>
          <p:cNvPr id="7" name="Footer Placeholder 2"/>
          <p:cNvSpPr>
            <a:spLocks noGrp="1"/>
          </p:cNvSpPr>
          <p:nvPr>
            <p:ph type="ftr" sz="quarter" idx="15"/>
          </p:nvPr>
        </p:nvSpPr>
        <p:spPr>
          <a:xfrm>
            <a:off x="884238" y="6500813"/>
            <a:ext cx="2895600" cy="365125"/>
          </a:xfrm>
        </p:spPr>
        <p:txBody>
          <a:bodyPr/>
          <a:lstStyle>
            <a:lvl1pPr>
              <a:defRPr/>
            </a:lvl1pPr>
          </a:lstStyle>
          <a:p>
            <a:pPr>
              <a:defRPr/>
            </a:pPr>
            <a:r>
              <a:rPr lang="en-IE"/>
              <a:t>Presentation to Company name</a:t>
            </a:r>
            <a:endParaRPr lang="en-IE" dirty="0"/>
          </a:p>
        </p:txBody>
      </p:sp>
      <p:sp>
        <p:nvSpPr>
          <p:cNvPr id="9" name="Slide Number Placeholder 4"/>
          <p:cNvSpPr>
            <a:spLocks noGrp="1"/>
          </p:cNvSpPr>
          <p:nvPr>
            <p:ph type="sldNum" sz="quarter" idx="16"/>
          </p:nvPr>
        </p:nvSpPr>
        <p:spPr/>
        <p:txBody>
          <a:bodyPr/>
          <a:lstStyle>
            <a:lvl1pPr>
              <a:defRPr smtClean="0"/>
            </a:lvl1pPr>
          </a:lstStyle>
          <a:p>
            <a:pPr>
              <a:defRPr/>
            </a:pPr>
            <a:fld id="{76AEEDE3-AAEE-4526-9944-7E9313CCD753}" type="datetime5">
              <a:rPr lang="en-GB"/>
              <a:pPr>
                <a:defRPr/>
              </a:pPr>
              <a:t>8-Jul-13</a:t>
            </a:fld>
            <a:r>
              <a:rPr lang="en-GB"/>
              <a:t> / </a:t>
            </a:r>
            <a:fld id="{64B3A60B-6859-409F-AA9B-3D1B1B974F98}" type="slidenum">
              <a:rPr lang="en-GB"/>
              <a:pPr>
                <a:defRPr/>
              </a:pPr>
              <a:t>‹#›</a:t>
            </a:fld>
            <a:endParaRPr lang="en-GB"/>
          </a:p>
        </p:txBody>
      </p:sp>
    </p:spTree>
    <p:extLst>
      <p:ext uri="{BB962C8B-B14F-4D97-AF65-F5344CB8AC3E}">
        <p14:creationId xmlns:p14="http://schemas.microsoft.com/office/powerpoint/2010/main" val="255299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WF green: text no bullets with Smart art graphic">
    <p:spTree>
      <p:nvGrpSpPr>
        <p:cNvPr id="1" name=""/>
        <p:cNvGrpSpPr/>
        <p:nvPr/>
      </p:nvGrpSpPr>
      <p:grpSpPr>
        <a:xfrm>
          <a:off x="0" y="0"/>
          <a:ext cx="0" cy="0"/>
          <a:chOff x="0" y="0"/>
          <a:chExt cx="0" cy="0"/>
        </a:xfrm>
      </p:grpSpPr>
      <p:sp>
        <p:nvSpPr>
          <p:cNvPr id="6" name="Text Placeholder 8"/>
          <p:cNvSpPr>
            <a:spLocks noGrp="1"/>
          </p:cNvSpPr>
          <p:nvPr>
            <p:ph type="body" sz="quarter" idx="13"/>
          </p:nvPr>
        </p:nvSpPr>
        <p:spPr>
          <a:xfrm>
            <a:off x="900000" y="1627200"/>
            <a:ext cx="3405600" cy="518400"/>
          </a:xfrm>
        </p:spPr>
        <p:txBody>
          <a:bodyPr>
            <a:noAutofit/>
          </a:bodyPr>
          <a:lstStyle>
            <a:lvl1pPr marL="360363" indent="-360363">
              <a:lnSpc>
                <a:spcPct val="100000"/>
              </a:lnSpc>
              <a:spcBef>
                <a:spcPts val="0"/>
              </a:spcBef>
              <a:buFont typeface="Arial" pitchFamily="34" charset="0"/>
              <a:buChar char="–"/>
              <a:defRPr sz="2800">
                <a:solidFill>
                  <a:schemeClr val="accent3">
                    <a:lumMod val="60000"/>
                    <a:lumOff val="40000"/>
                  </a:schemeClr>
                </a:solidFill>
                <a:latin typeface="Arial" pitchFamily="34" charset="0"/>
                <a:cs typeface="Arial" pitchFamily="34" charset="0"/>
              </a:defRPr>
            </a:lvl1pPr>
            <a:lvl2pPr marL="360363" indent="-360363">
              <a:lnSpc>
                <a:spcPct val="100000"/>
              </a:lnSpc>
              <a:spcBef>
                <a:spcPts val="0"/>
              </a:spcBef>
              <a:buFont typeface="Arial" pitchFamily="34" charset="0"/>
              <a:buChar char="–"/>
              <a:defRPr sz="2800">
                <a:solidFill>
                  <a:schemeClr val="accent3"/>
                </a:solidFill>
                <a:latin typeface="Arial" pitchFamily="34" charset="0"/>
                <a:cs typeface="Arial" pitchFamily="34" charset="0"/>
              </a:defRPr>
            </a:lvl2pPr>
            <a:lvl3pPr marL="360363" indent="-360363">
              <a:lnSpc>
                <a:spcPct val="100000"/>
              </a:lnSpc>
              <a:spcBef>
                <a:spcPts val="0"/>
              </a:spcBef>
              <a:buFont typeface="Arial" pitchFamily="34" charset="0"/>
              <a:buNone/>
              <a:defRPr sz="2500">
                <a:solidFill>
                  <a:srgbClr val="8ABE34"/>
                </a:solidFill>
                <a:latin typeface="Arial" pitchFamily="34" charset="0"/>
                <a:cs typeface="Arial" pitchFamily="34" charset="0"/>
              </a:defRPr>
            </a:lvl3pPr>
            <a:lvl4pPr marL="360363" indent="-360363">
              <a:lnSpc>
                <a:spcPct val="100000"/>
              </a:lnSpc>
              <a:spcBef>
                <a:spcPts val="0"/>
              </a:spcBef>
              <a:buFont typeface="Arial" pitchFamily="34" charset="0"/>
              <a:buChar char="–"/>
              <a:defRPr sz="2800">
                <a:solidFill>
                  <a:schemeClr val="accent3">
                    <a:lumMod val="75000"/>
                  </a:schemeClr>
                </a:solidFill>
                <a:latin typeface="Arial" pitchFamily="34" charset="0"/>
                <a:cs typeface="Arial" pitchFamily="34" charset="0"/>
              </a:defRPr>
            </a:lvl4pPr>
            <a:lvl5pPr marL="360363" indent="-360363">
              <a:lnSpc>
                <a:spcPct val="100000"/>
              </a:lnSpc>
              <a:spcBef>
                <a:spcPts val="0"/>
              </a:spcBef>
              <a:buFont typeface="Arial" pitchFamily="34" charset="0"/>
              <a:buNone/>
              <a:defRPr sz="2500">
                <a:solidFill>
                  <a:srgbClr val="2D591F"/>
                </a:solidFill>
                <a:latin typeface="Arial" pitchFamily="34" charset="0"/>
                <a:cs typeface="Arial" pitchFamily="34" charset="0"/>
              </a:defRPr>
            </a:lvl5pPr>
          </a:lstStyle>
          <a:p>
            <a:pPr lvl="0"/>
            <a:r>
              <a:rPr lang="en-US" smtClean="0"/>
              <a:t>Click to edit Master text styles</a:t>
            </a:r>
          </a:p>
          <a:p>
            <a:pPr lvl="1"/>
            <a:r>
              <a:rPr lang="en-US" smtClean="0"/>
              <a:t>Second level</a:t>
            </a:r>
          </a:p>
        </p:txBody>
      </p:sp>
      <p:sp>
        <p:nvSpPr>
          <p:cNvPr id="7" name="Text Placeholder 9"/>
          <p:cNvSpPr>
            <a:spLocks noGrp="1"/>
          </p:cNvSpPr>
          <p:nvPr>
            <p:ph type="body" sz="quarter" idx="14"/>
          </p:nvPr>
        </p:nvSpPr>
        <p:spPr>
          <a:xfrm>
            <a:off x="921600" y="2556000"/>
            <a:ext cx="5328000" cy="3657600"/>
          </a:xfrm>
        </p:spPr>
        <p:txBody>
          <a:bodyPr/>
          <a:lstStyle>
            <a:lvl1pPr>
              <a:buNone/>
              <a:defRPr sz="1900">
                <a:latin typeface="Arial" pitchFamily="34" charset="0"/>
                <a:cs typeface="Arial" pitchFamily="34" charset="0"/>
              </a:defRPr>
            </a:lvl1pPr>
          </a:lstStyle>
          <a:p>
            <a:pPr lvl="0"/>
            <a:r>
              <a:rPr lang="en-US" smtClean="0"/>
              <a:t>Click to edit Master text styles</a:t>
            </a:r>
          </a:p>
        </p:txBody>
      </p:sp>
      <p:sp>
        <p:nvSpPr>
          <p:cNvPr id="8" name="SmartArt Placeholder 9"/>
          <p:cNvSpPr>
            <a:spLocks noGrp="1"/>
          </p:cNvSpPr>
          <p:nvPr>
            <p:ph type="dgm" sz="quarter" idx="15"/>
          </p:nvPr>
        </p:nvSpPr>
        <p:spPr>
          <a:xfrm>
            <a:off x="5904000" y="2556000"/>
            <a:ext cx="2959200" cy="3945600"/>
          </a:xfrm>
        </p:spPr>
        <p:txBody>
          <a:bodyPr rtlCol="0">
            <a:normAutofit/>
          </a:bodyPr>
          <a:lstStyle>
            <a:lvl1pPr>
              <a:buNone/>
              <a:defRPr sz="1400"/>
            </a:lvl1pPr>
          </a:lstStyle>
          <a:p>
            <a:pPr lvl="0"/>
            <a:endParaRPr lang="en-GB" noProof="0" dirty="0"/>
          </a:p>
        </p:txBody>
      </p:sp>
      <p:sp>
        <p:nvSpPr>
          <p:cNvPr id="9" name="Title 9"/>
          <p:cNvSpPr>
            <a:spLocks noGrp="1"/>
          </p:cNvSpPr>
          <p:nvPr>
            <p:ph type="title"/>
          </p:nvPr>
        </p:nvSpPr>
        <p:spPr>
          <a:xfrm>
            <a:off x="5857884" y="142852"/>
            <a:ext cx="3143272" cy="785818"/>
          </a:xfrm>
          <a:noFill/>
          <a:ln w="9525">
            <a:noFill/>
            <a:miter lim="800000"/>
            <a:headEnd/>
            <a:tailEnd/>
          </a:ln>
        </p:spPr>
        <p:txBody>
          <a:bodyPr/>
          <a:lstStyle>
            <a:lvl1pPr algn="r" defTabSz="457200" rtl="0" fontAlgn="base">
              <a:spcBef>
                <a:spcPct val="0"/>
              </a:spcBef>
              <a:spcAft>
                <a:spcPct val="0"/>
              </a:spcAft>
              <a:defRPr lang="en-US" sz="1400" b="0" kern="1200" dirty="0">
                <a:solidFill>
                  <a:srgbClr val="404040"/>
                </a:solidFill>
                <a:latin typeface="Arial" charset="0"/>
                <a:ea typeface="+mn-ea"/>
                <a:cs typeface="Arial" charset="0"/>
              </a:defRPr>
            </a:lvl1pPr>
          </a:lstStyle>
          <a:p>
            <a:r>
              <a:rPr lang="en-US" smtClean="0"/>
              <a:t>Click to edit Master title style</a:t>
            </a:r>
            <a:endParaRPr lang="en-US" dirty="0"/>
          </a:p>
        </p:txBody>
      </p:sp>
      <p:sp>
        <p:nvSpPr>
          <p:cNvPr id="10" name="Footer Placeholder 4"/>
          <p:cNvSpPr>
            <a:spLocks noGrp="1"/>
          </p:cNvSpPr>
          <p:nvPr>
            <p:ph type="ftr" sz="quarter" idx="16"/>
          </p:nvPr>
        </p:nvSpPr>
        <p:spPr/>
        <p:txBody>
          <a:bodyPr/>
          <a:lstStyle>
            <a:lvl1pPr>
              <a:defRPr/>
            </a:lvl1pPr>
          </a:lstStyle>
          <a:p>
            <a:pPr>
              <a:defRPr/>
            </a:pPr>
            <a:r>
              <a:rPr lang="en-IE"/>
              <a:t>Presentation to Company name</a:t>
            </a:r>
            <a:endParaRPr lang="en-IE" dirty="0"/>
          </a:p>
        </p:txBody>
      </p:sp>
      <p:sp>
        <p:nvSpPr>
          <p:cNvPr id="11" name="Slide Number Placeholder 5"/>
          <p:cNvSpPr>
            <a:spLocks noGrp="1"/>
          </p:cNvSpPr>
          <p:nvPr>
            <p:ph type="sldNum" sz="quarter" idx="17"/>
          </p:nvPr>
        </p:nvSpPr>
        <p:spPr/>
        <p:txBody>
          <a:bodyPr/>
          <a:lstStyle>
            <a:lvl1pPr>
              <a:defRPr/>
            </a:lvl1pPr>
          </a:lstStyle>
          <a:p>
            <a:pPr>
              <a:defRPr/>
            </a:pPr>
            <a:fld id="{4FD9F3A1-375A-46CC-AF9D-7B62EC463D24}" type="datetime5">
              <a:rPr lang="en-GB"/>
              <a:pPr>
                <a:defRPr/>
              </a:pPr>
              <a:t>8-Jul-13</a:t>
            </a:fld>
            <a:r>
              <a:rPr lang="en-GB"/>
              <a:t> / </a:t>
            </a:r>
            <a:fld id="{8E9476F9-D269-4560-8A39-C3213CA0767F}" type="slidenum">
              <a:rPr lang="en-GB"/>
              <a:pPr>
                <a:defRPr/>
              </a:pPr>
              <a:t>‹#›</a:t>
            </a:fld>
            <a:endParaRPr lang="en-GB"/>
          </a:p>
        </p:txBody>
      </p:sp>
    </p:spTree>
    <p:extLst>
      <p:ext uri="{BB962C8B-B14F-4D97-AF65-F5344CB8AC3E}">
        <p14:creationId xmlns:p14="http://schemas.microsoft.com/office/powerpoint/2010/main" val="3160637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WF Green: chart with green title, logo and green side bar">
    <p:spTree>
      <p:nvGrpSpPr>
        <p:cNvPr id="1" name=""/>
        <p:cNvGrpSpPr/>
        <p:nvPr/>
      </p:nvGrpSpPr>
      <p:grpSpPr>
        <a:xfrm>
          <a:off x="0" y="0"/>
          <a:ext cx="0" cy="0"/>
          <a:chOff x="0" y="0"/>
          <a:chExt cx="0" cy="0"/>
        </a:xfrm>
      </p:grpSpPr>
      <p:sp>
        <p:nvSpPr>
          <p:cNvPr id="5" name="Title 9"/>
          <p:cNvSpPr txBox="1">
            <a:spLocks/>
          </p:cNvSpPr>
          <p:nvPr/>
        </p:nvSpPr>
        <p:spPr>
          <a:xfrm>
            <a:off x="5857875" y="142875"/>
            <a:ext cx="3143250" cy="785813"/>
          </a:xfrm>
          <a:prstGeom prst="rect">
            <a:avLst/>
          </a:prstGeom>
          <a:noFill/>
          <a:ln w="9525">
            <a:noFill/>
            <a:miter lim="800000"/>
            <a:headEnd/>
            <a:tailEnd/>
          </a:ln>
        </p:spPr>
        <p:txBody>
          <a:bodyPr anchor="ctr">
            <a:normAutofit/>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GB" sz="1400" b="1" smtClean="0">
                <a:solidFill>
                  <a:srgbClr val="0D0D0D"/>
                </a:solidFill>
              </a:rPr>
              <a:t>Presentation title can go here</a:t>
            </a:r>
            <a:br>
              <a:rPr lang="en-GB" sz="1400" b="1" smtClean="0">
                <a:solidFill>
                  <a:srgbClr val="0D0D0D"/>
                </a:solidFill>
              </a:rPr>
            </a:br>
            <a:r>
              <a:rPr lang="en-GB" sz="1400" smtClean="0">
                <a:solidFill>
                  <a:srgbClr val="0D0D0D"/>
                </a:solidFill>
              </a:rPr>
              <a:t>Secondary text can run underneath</a:t>
            </a:r>
            <a:endParaRPr lang="en-US" sz="1400" smtClean="0">
              <a:solidFill>
                <a:srgbClr val="0D0D0D"/>
              </a:solidFill>
            </a:endParaRPr>
          </a:p>
        </p:txBody>
      </p:sp>
      <p:sp>
        <p:nvSpPr>
          <p:cNvPr id="2" name="Title 1"/>
          <p:cNvSpPr>
            <a:spLocks noGrp="1"/>
          </p:cNvSpPr>
          <p:nvPr>
            <p:ph type="title"/>
          </p:nvPr>
        </p:nvSpPr>
        <p:spPr>
          <a:xfrm>
            <a:off x="608400" y="1519200"/>
            <a:ext cx="3405600" cy="518400"/>
          </a:xfrm>
        </p:spPr>
        <p:txBody>
          <a:bodyPr rtlCol="0">
            <a:noAutofit/>
          </a:bodyPr>
          <a:lstStyle>
            <a:lvl1pPr>
              <a:defRPr lang="en-GB" sz="2500" kern="1200" dirty="0" smtClean="0">
                <a:solidFill>
                  <a:srgbClr val="8ABE34"/>
                </a:solidFill>
                <a:latin typeface="Arial" pitchFamily="34" charset="0"/>
                <a:ea typeface="+mj-ea"/>
                <a:cs typeface="Arial" pitchFamily="34" charset="0"/>
              </a:defRPr>
            </a:lvl1pPr>
          </a:lstStyle>
          <a:p>
            <a:pPr lvl="0"/>
            <a:r>
              <a:rPr lang="en-US" smtClean="0"/>
              <a:t>Click to edit Master title style</a:t>
            </a:r>
            <a:endParaRPr lang="en-GB"/>
          </a:p>
        </p:txBody>
      </p:sp>
      <p:sp>
        <p:nvSpPr>
          <p:cNvPr id="7" name="Chart Placeholder 6"/>
          <p:cNvSpPr>
            <a:spLocks noGrp="1"/>
          </p:cNvSpPr>
          <p:nvPr>
            <p:ph type="chart" sz="quarter" idx="13"/>
          </p:nvPr>
        </p:nvSpPr>
        <p:spPr>
          <a:xfrm>
            <a:off x="611188" y="2349500"/>
            <a:ext cx="5761037" cy="3311525"/>
          </a:xfrm>
        </p:spPr>
        <p:txBody>
          <a:bodyPr rtlCol="0">
            <a:normAutofit/>
          </a:bodyPr>
          <a:lstStyle/>
          <a:p>
            <a:pPr lvl="0"/>
            <a:endParaRPr lang="en-GB" noProof="0"/>
          </a:p>
        </p:txBody>
      </p:sp>
      <p:sp>
        <p:nvSpPr>
          <p:cNvPr id="10" name="SmartArt Placeholder 9"/>
          <p:cNvSpPr>
            <a:spLocks noGrp="1"/>
          </p:cNvSpPr>
          <p:nvPr>
            <p:ph type="dgm" sz="quarter" idx="14"/>
          </p:nvPr>
        </p:nvSpPr>
        <p:spPr>
          <a:xfrm>
            <a:off x="6804248" y="2385152"/>
            <a:ext cx="1807200" cy="2412000"/>
          </a:xfrm>
        </p:spPr>
        <p:txBody>
          <a:bodyPr rtlCol="0">
            <a:normAutofit/>
          </a:bodyPr>
          <a:lstStyle>
            <a:lvl1pPr>
              <a:buNone/>
              <a:defRPr sz="1400"/>
            </a:lvl1pPr>
          </a:lstStyle>
          <a:p>
            <a:pPr lvl="0"/>
            <a:endParaRPr lang="en-GB" noProof="0" dirty="0"/>
          </a:p>
        </p:txBody>
      </p:sp>
      <p:sp>
        <p:nvSpPr>
          <p:cNvPr id="6" name="Footer Placeholder 2"/>
          <p:cNvSpPr>
            <a:spLocks noGrp="1"/>
          </p:cNvSpPr>
          <p:nvPr>
            <p:ph type="ftr" sz="quarter" idx="15"/>
          </p:nvPr>
        </p:nvSpPr>
        <p:spPr/>
        <p:txBody>
          <a:bodyPr/>
          <a:lstStyle>
            <a:lvl1pPr>
              <a:defRPr/>
            </a:lvl1pPr>
          </a:lstStyle>
          <a:p>
            <a:pPr>
              <a:defRPr/>
            </a:pPr>
            <a:r>
              <a:rPr lang="en-IE"/>
              <a:t>Presentation to Company name</a:t>
            </a:r>
            <a:endParaRPr lang="en-IE" dirty="0"/>
          </a:p>
        </p:txBody>
      </p:sp>
      <p:sp>
        <p:nvSpPr>
          <p:cNvPr id="8" name="Slide Number Placeholder 4"/>
          <p:cNvSpPr>
            <a:spLocks noGrp="1"/>
          </p:cNvSpPr>
          <p:nvPr>
            <p:ph type="sldNum" sz="quarter" idx="16"/>
          </p:nvPr>
        </p:nvSpPr>
        <p:spPr/>
        <p:txBody>
          <a:bodyPr/>
          <a:lstStyle>
            <a:lvl1pPr>
              <a:defRPr smtClean="0"/>
            </a:lvl1pPr>
          </a:lstStyle>
          <a:p>
            <a:pPr>
              <a:defRPr/>
            </a:pPr>
            <a:fld id="{898273BB-0592-4A27-ACDB-2911D5F07AA7}" type="datetime5">
              <a:rPr lang="en-GB"/>
              <a:pPr>
                <a:defRPr/>
              </a:pPr>
              <a:t>8-Jul-13</a:t>
            </a:fld>
            <a:r>
              <a:rPr lang="en-GB"/>
              <a:t> / </a:t>
            </a:r>
            <a:fld id="{7DDC5739-0A98-487C-91F4-47593BC77B30}" type="slidenum">
              <a:rPr lang="en-GB"/>
              <a:pPr>
                <a:defRPr/>
              </a:pPr>
              <a:t>‹#›</a:t>
            </a:fld>
            <a:endParaRPr lang="en-GB"/>
          </a:p>
        </p:txBody>
      </p:sp>
    </p:spTree>
    <p:extLst>
      <p:ext uri="{BB962C8B-B14F-4D97-AF65-F5344CB8AC3E}">
        <p14:creationId xmlns:p14="http://schemas.microsoft.com/office/powerpoint/2010/main" val="1333913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WWF Green: chart with green title, logo and green side bar">
    <p:spTree>
      <p:nvGrpSpPr>
        <p:cNvPr id="1" name=""/>
        <p:cNvGrpSpPr/>
        <p:nvPr/>
      </p:nvGrpSpPr>
      <p:grpSpPr>
        <a:xfrm>
          <a:off x="0" y="0"/>
          <a:ext cx="0" cy="0"/>
          <a:chOff x="0" y="0"/>
          <a:chExt cx="0" cy="0"/>
        </a:xfrm>
      </p:grpSpPr>
      <p:sp>
        <p:nvSpPr>
          <p:cNvPr id="5" name="Title 9"/>
          <p:cNvSpPr txBox="1">
            <a:spLocks/>
          </p:cNvSpPr>
          <p:nvPr/>
        </p:nvSpPr>
        <p:spPr>
          <a:xfrm>
            <a:off x="5857875" y="142875"/>
            <a:ext cx="3143250" cy="785813"/>
          </a:xfrm>
          <a:prstGeom prst="rect">
            <a:avLst/>
          </a:prstGeom>
          <a:noFill/>
          <a:ln w="9525">
            <a:noFill/>
            <a:miter lim="800000"/>
            <a:headEnd/>
            <a:tailEnd/>
          </a:ln>
        </p:spPr>
        <p:txBody>
          <a:bodyPr anchor="ctr">
            <a:normAutofit/>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GB" sz="1400" b="1" smtClean="0">
                <a:solidFill>
                  <a:srgbClr val="0D0D0D"/>
                </a:solidFill>
              </a:rPr>
              <a:t>Presentation title can go here</a:t>
            </a:r>
            <a:br>
              <a:rPr lang="en-GB" sz="1400" b="1" smtClean="0">
                <a:solidFill>
                  <a:srgbClr val="0D0D0D"/>
                </a:solidFill>
              </a:rPr>
            </a:br>
            <a:r>
              <a:rPr lang="en-GB" sz="1400" smtClean="0">
                <a:solidFill>
                  <a:srgbClr val="0D0D0D"/>
                </a:solidFill>
              </a:rPr>
              <a:t>Secondary text can run underneath</a:t>
            </a:r>
            <a:endParaRPr lang="en-US" sz="1400" smtClean="0">
              <a:solidFill>
                <a:srgbClr val="0D0D0D"/>
              </a:solidFill>
            </a:endParaRPr>
          </a:p>
        </p:txBody>
      </p:sp>
      <p:sp>
        <p:nvSpPr>
          <p:cNvPr id="2" name="Title 1"/>
          <p:cNvSpPr>
            <a:spLocks noGrp="1"/>
          </p:cNvSpPr>
          <p:nvPr>
            <p:ph type="title"/>
          </p:nvPr>
        </p:nvSpPr>
        <p:spPr>
          <a:xfrm>
            <a:off x="608400" y="1519200"/>
            <a:ext cx="3405600" cy="518400"/>
          </a:xfrm>
        </p:spPr>
        <p:txBody>
          <a:bodyPr rtlCol="0">
            <a:noAutofit/>
          </a:bodyPr>
          <a:lstStyle>
            <a:lvl1pPr>
              <a:defRPr lang="en-GB" sz="2500" kern="1200" dirty="0" smtClean="0">
                <a:solidFill>
                  <a:srgbClr val="8ABE34"/>
                </a:solidFill>
                <a:latin typeface="Arial" pitchFamily="34" charset="0"/>
                <a:ea typeface="+mj-ea"/>
                <a:cs typeface="Arial" pitchFamily="34" charset="0"/>
              </a:defRPr>
            </a:lvl1pPr>
          </a:lstStyle>
          <a:p>
            <a:pPr lvl="0"/>
            <a:r>
              <a:rPr lang="en-US" smtClean="0"/>
              <a:t>Click to edit Master title style</a:t>
            </a:r>
            <a:endParaRPr lang="en-GB"/>
          </a:p>
        </p:txBody>
      </p:sp>
      <p:sp>
        <p:nvSpPr>
          <p:cNvPr id="7" name="Chart Placeholder 6"/>
          <p:cNvSpPr>
            <a:spLocks noGrp="1"/>
          </p:cNvSpPr>
          <p:nvPr>
            <p:ph type="chart" sz="quarter" idx="13"/>
          </p:nvPr>
        </p:nvSpPr>
        <p:spPr>
          <a:xfrm>
            <a:off x="579600" y="2646000"/>
            <a:ext cx="5428800" cy="3311525"/>
          </a:xfrm>
        </p:spPr>
        <p:txBody>
          <a:bodyPr rtlCol="0">
            <a:normAutofit/>
          </a:bodyPr>
          <a:lstStyle/>
          <a:p>
            <a:pPr lvl="0"/>
            <a:endParaRPr lang="en-GB" noProof="0" dirty="0"/>
          </a:p>
        </p:txBody>
      </p:sp>
      <p:sp>
        <p:nvSpPr>
          <p:cNvPr id="10" name="Text Placeholder 9"/>
          <p:cNvSpPr>
            <a:spLocks noGrp="1"/>
          </p:cNvSpPr>
          <p:nvPr>
            <p:ph type="body" sz="quarter" idx="14"/>
          </p:nvPr>
        </p:nvSpPr>
        <p:spPr>
          <a:xfrm>
            <a:off x="5893200" y="2646000"/>
            <a:ext cx="2592387" cy="3241675"/>
          </a:xfrm>
        </p:spPr>
        <p:txBody>
          <a:bodyPr>
            <a:noAutofit/>
          </a:bodyPr>
          <a:lstStyle>
            <a:lvl1pPr marL="268288" indent="-176213">
              <a:defRPr sz="1600">
                <a:latin typeface="Arial" pitchFamily="34" charset="0"/>
                <a:cs typeface="Arial" pitchFamily="34" charset="0"/>
              </a:defRPr>
            </a:lvl1pPr>
            <a:lvl2pPr marL="628650" indent="-171450">
              <a:defRPr sz="1600">
                <a:latin typeface="Arial" pitchFamily="34" charset="0"/>
                <a:cs typeface="Arial" pitchFamily="34" charset="0"/>
              </a:defRPr>
            </a:lvl2pPr>
            <a:lvl3pPr marL="1073150" indent="-158750">
              <a:defRPr sz="1600">
                <a:latin typeface="Arial" pitchFamily="34" charset="0"/>
                <a:cs typeface="Arial" pitchFamily="34" charset="0"/>
              </a:defRPr>
            </a:lvl3pPr>
            <a:lvl4pPr marL="1611313" indent="-239713">
              <a:defRPr sz="1600">
                <a:latin typeface="Arial" pitchFamily="34" charset="0"/>
                <a:cs typeface="Arial" pitchFamily="34" charset="0"/>
              </a:defRPr>
            </a:lvl4pPr>
            <a:lvl5pPr marL="1971675" indent="-142875">
              <a:defRPr sz="16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2"/>
          <p:cNvSpPr>
            <a:spLocks noGrp="1"/>
          </p:cNvSpPr>
          <p:nvPr>
            <p:ph type="ftr" sz="quarter" idx="15"/>
          </p:nvPr>
        </p:nvSpPr>
        <p:spPr/>
        <p:txBody>
          <a:bodyPr/>
          <a:lstStyle>
            <a:lvl1pPr>
              <a:defRPr/>
            </a:lvl1pPr>
          </a:lstStyle>
          <a:p>
            <a:pPr>
              <a:defRPr/>
            </a:pPr>
            <a:r>
              <a:rPr lang="en-IE"/>
              <a:t>Presentation to Company name</a:t>
            </a:r>
            <a:endParaRPr lang="en-IE" dirty="0"/>
          </a:p>
        </p:txBody>
      </p:sp>
      <p:sp>
        <p:nvSpPr>
          <p:cNvPr id="8" name="Slide Number Placeholder 4"/>
          <p:cNvSpPr>
            <a:spLocks noGrp="1"/>
          </p:cNvSpPr>
          <p:nvPr>
            <p:ph type="sldNum" sz="quarter" idx="16"/>
          </p:nvPr>
        </p:nvSpPr>
        <p:spPr/>
        <p:txBody>
          <a:bodyPr/>
          <a:lstStyle>
            <a:lvl1pPr>
              <a:defRPr smtClean="0"/>
            </a:lvl1pPr>
          </a:lstStyle>
          <a:p>
            <a:pPr>
              <a:defRPr/>
            </a:pPr>
            <a:fld id="{7035068C-FF21-4D94-AC1E-B3B05D0FE242}" type="datetime5">
              <a:rPr lang="en-GB"/>
              <a:pPr>
                <a:defRPr/>
              </a:pPr>
              <a:t>8-Jul-13</a:t>
            </a:fld>
            <a:r>
              <a:rPr lang="en-GB"/>
              <a:t> / </a:t>
            </a:r>
            <a:fld id="{5A5F9930-E560-40B6-AAEF-8E55855DA484}" type="slidenum">
              <a:rPr lang="en-GB"/>
              <a:pPr>
                <a:defRPr/>
              </a:pPr>
              <a:t>‹#›</a:t>
            </a:fld>
            <a:endParaRPr lang="en-GB"/>
          </a:p>
        </p:txBody>
      </p:sp>
    </p:spTree>
    <p:extLst>
      <p:ext uri="{BB962C8B-B14F-4D97-AF65-F5344CB8AC3E}">
        <p14:creationId xmlns:p14="http://schemas.microsoft.com/office/powerpoint/2010/main" val="858027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WWF Green: body large font no bullets">
    <p:spTree>
      <p:nvGrpSpPr>
        <p:cNvPr id="1" name=""/>
        <p:cNvGrpSpPr/>
        <p:nvPr/>
      </p:nvGrpSpPr>
      <p:grpSpPr>
        <a:xfrm>
          <a:off x="0" y="0"/>
          <a:ext cx="0" cy="0"/>
          <a:chOff x="0" y="0"/>
          <a:chExt cx="0" cy="0"/>
        </a:xfrm>
      </p:grpSpPr>
      <p:cxnSp>
        <p:nvCxnSpPr>
          <p:cNvPr id="5" name="Straight Connector 4"/>
          <p:cNvCxnSpPr/>
          <p:nvPr/>
        </p:nvCxnSpPr>
        <p:spPr>
          <a:xfrm>
            <a:off x="928688" y="2474913"/>
            <a:ext cx="7291387" cy="0"/>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6" name="Title 9"/>
          <p:cNvSpPr>
            <a:spLocks noGrp="1"/>
          </p:cNvSpPr>
          <p:nvPr>
            <p:ph type="title"/>
          </p:nvPr>
        </p:nvSpPr>
        <p:spPr>
          <a:xfrm>
            <a:off x="5857884" y="142852"/>
            <a:ext cx="3143272" cy="785818"/>
          </a:xfrm>
          <a:noFill/>
          <a:ln w="9525">
            <a:noFill/>
            <a:miter lim="800000"/>
            <a:headEnd/>
            <a:tailEnd/>
          </a:ln>
        </p:spPr>
        <p:txBody>
          <a:bodyPr/>
          <a:lstStyle>
            <a:lvl1pPr algn="r" defTabSz="457200" rtl="0" fontAlgn="base">
              <a:spcBef>
                <a:spcPct val="0"/>
              </a:spcBef>
              <a:spcAft>
                <a:spcPct val="0"/>
              </a:spcAft>
              <a:defRPr lang="en-US" sz="1400" b="0" kern="1200" dirty="0">
                <a:solidFill>
                  <a:srgbClr val="404040"/>
                </a:solidFill>
                <a:latin typeface="Arial" charset="0"/>
                <a:ea typeface="+mn-ea"/>
                <a:cs typeface="Arial" charset="0"/>
              </a:defRPr>
            </a:lvl1pPr>
          </a:lstStyle>
          <a:p>
            <a:r>
              <a:rPr lang="en-US" smtClean="0"/>
              <a:t>Click to edit Master title style</a:t>
            </a:r>
            <a:endParaRPr lang="en-US" dirty="0"/>
          </a:p>
        </p:txBody>
      </p:sp>
      <p:sp>
        <p:nvSpPr>
          <p:cNvPr id="8" name="Text Placeholder 7"/>
          <p:cNvSpPr>
            <a:spLocks noGrp="1"/>
          </p:cNvSpPr>
          <p:nvPr>
            <p:ph type="body" sz="quarter" idx="13"/>
          </p:nvPr>
        </p:nvSpPr>
        <p:spPr>
          <a:xfrm>
            <a:off x="928662" y="1643050"/>
            <a:ext cx="3405600" cy="518400"/>
          </a:xfrm>
        </p:spPr>
        <p:txBody>
          <a:bodyPr>
            <a:noAutofit/>
          </a:bodyPr>
          <a:lstStyle>
            <a:lvl1pPr marL="0" indent="0">
              <a:buNone/>
              <a:defRPr lang="en-US" sz="2500" kern="1200" dirty="0" smtClean="0">
                <a:solidFill>
                  <a:srgbClr val="8ABE34"/>
                </a:solidFill>
                <a:latin typeface="Arial" pitchFamily="34" charset="0"/>
                <a:ea typeface="+mj-ea"/>
                <a:cs typeface="Arial" pitchFamily="34" charset="0"/>
              </a:defRPr>
            </a:lvl1pPr>
          </a:lstStyle>
          <a:p>
            <a:pPr lvl="0"/>
            <a:r>
              <a:rPr lang="en-US" smtClean="0"/>
              <a:t>Click to edit Master text styles</a:t>
            </a:r>
          </a:p>
        </p:txBody>
      </p:sp>
      <p:sp>
        <p:nvSpPr>
          <p:cNvPr id="10" name="Text Placeholder 9"/>
          <p:cNvSpPr>
            <a:spLocks noGrp="1"/>
          </p:cNvSpPr>
          <p:nvPr>
            <p:ph type="body" sz="quarter" idx="14"/>
          </p:nvPr>
        </p:nvSpPr>
        <p:spPr>
          <a:xfrm>
            <a:off x="928688" y="2571744"/>
            <a:ext cx="7268400" cy="3657600"/>
          </a:xfrm>
        </p:spPr>
        <p:txBody>
          <a:bodyPr>
            <a:normAutofit/>
          </a:bodyPr>
          <a:lstStyle>
            <a:lvl1pPr>
              <a:buNone/>
              <a:defRPr sz="2800">
                <a:latin typeface="Arial" pitchFamily="34" charset="0"/>
                <a:cs typeface="Arial" pitchFamily="34" charset="0"/>
              </a:defRPr>
            </a:lvl1pPr>
          </a:lstStyle>
          <a:p>
            <a:pPr lvl="0"/>
            <a:r>
              <a:rPr lang="en-US" smtClean="0"/>
              <a:t>Click to edit Master text styles</a:t>
            </a:r>
          </a:p>
        </p:txBody>
      </p:sp>
      <p:sp>
        <p:nvSpPr>
          <p:cNvPr id="7" name="Footer Placeholder 2"/>
          <p:cNvSpPr>
            <a:spLocks noGrp="1"/>
          </p:cNvSpPr>
          <p:nvPr>
            <p:ph type="ftr" sz="quarter" idx="15"/>
          </p:nvPr>
        </p:nvSpPr>
        <p:spPr>
          <a:xfrm>
            <a:off x="900113" y="6500813"/>
            <a:ext cx="2895600" cy="365125"/>
          </a:xfrm>
        </p:spPr>
        <p:txBody>
          <a:bodyPr/>
          <a:lstStyle>
            <a:lvl1pPr>
              <a:defRPr/>
            </a:lvl1pPr>
          </a:lstStyle>
          <a:p>
            <a:pPr>
              <a:defRPr/>
            </a:pPr>
            <a:r>
              <a:rPr lang="en-IE"/>
              <a:t>Presentation to Company name</a:t>
            </a:r>
            <a:endParaRPr lang="en-IE" dirty="0"/>
          </a:p>
        </p:txBody>
      </p:sp>
      <p:sp>
        <p:nvSpPr>
          <p:cNvPr id="9" name="Slide Number Placeholder 4"/>
          <p:cNvSpPr>
            <a:spLocks noGrp="1"/>
          </p:cNvSpPr>
          <p:nvPr>
            <p:ph type="sldNum" sz="quarter" idx="16"/>
          </p:nvPr>
        </p:nvSpPr>
        <p:spPr/>
        <p:txBody>
          <a:bodyPr/>
          <a:lstStyle>
            <a:lvl1pPr>
              <a:defRPr smtClean="0"/>
            </a:lvl1pPr>
          </a:lstStyle>
          <a:p>
            <a:pPr>
              <a:defRPr/>
            </a:pPr>
            <a:fld id="{0F0AB776-630C-4F8D-9833-FA8D3014FC34}" type="datetime5">
              <a:rPr lang="en-GB"/>
              <a:pPr>
                <a:defRPr/>
              </a:pPr>
              <a:t>8-Jul-13</a:t>
            </a:fld>
            <a:r>
              <a:rPr lang="en-GB"/>
              <a:t> / </a:t>
            </a:r>
            <a:fld id="{C7319DF8-28FC-476D-A54F-29C6FE6EC55D}" type="slidenum">
              <a:rPr lang="en-GB"/>
              <a:pPr>
                <a:defRPr/>
              </a:pPr>
              <a:t>‹#›</a:t>
            </a:fld>
            <a:endParaRPr lang="en-GB"/>
          </a:p>
        </p:txBody>
      </p:sp>
    </p:spTree>
    <p:extLst>
      <p:ext uri="{BB962C8B-B14F-4D97-AF65-F5344CB8AC3E}">
        <p14:creationId xmlns:p14="http://schemas.microsoft.com/office/powerpoint/2010/main" val="3898162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WWF Big Picture Title and Content">
    <p:spTree>
      <p:nvGrpSpPr>
        <p:cNvPr id="1" name=""/>
        <p:cNvGrpSpPr/>
        <p:nvPr/>
      </p:nvGrpSpPr>
      <p:grpSpPr>
        <a:xfrm>
          <a:off x="0" y="0"/>
          <a:ext cx="0" cy="0"/>
          <a:chOff x="0" y="0"/>
          <a:chExt cx="0" cy="0"/>
        </a:xfrm>
      </p:grpSpPr>
      <p:cxnSp>
        <p:nvCxnSpPr>
          <p:cNvPr id="5" name="Straight Connector 4"/>
          <p:cNvCxnSpPr/>
          <p:nvPr/>
        </p:nvCxnSpPr>
        <p:spPr>
          <a:xfrm>
            <a:off x="895350" y="966788"/>
            <a:ext cx="2390775" cy="1587"/>
          </a:xfrm>
          <a:prstGeom prst="line">
            <a:avLst/>
          </a:prstGeom>
          <a:ln w="6350">
            <a:solidFill>
              <a:srgbClr val="F3F2E9"/>
            </a:solidFill>
          </a:ln>
          <a:effectLst/>
        </p:spPr>
        <p:style>
          <a:lnRef idx="2">
            <a:schemeClr val="accent1"/>
          </a:lnRef>
          <a:fillRef idx="0">
            <a:schemeClr val="accent1"/>
          </a:fillRef>
          <a:effectRef idx="1">
            <a:schemeClr val="accent1"/>
          </a:effectRef>
          <a:fontRef idx="minor">
            <a:schemeClr val="tx1"/>
          </a:fontRef>
        </p:style>
      </p:cxnSp>
      <p:sp>
        <p:nvSpPr>
          <p:cNvPr id="9" name="Picture Placeholder 27"/>
          <p:cNvSpPr>
            <a:spLocks noGrp="1"/>
          </p:cNvSpPr>
          <p:nvPr>
            <p:ph type="pic" sz="quarter" idx="15"/>
          </p:nvPr>
        </p:nvSpPr>
        <p:spPr>
          <a:xfrm>
            <a:off x="183600" y="108000"/>
            <a:ext cx="8816400" cy="6613200"/>
          </a:xfrm>
          <a:prstGeom prst="rect">
            <a:avLst/>
          </a:prstGeom>
        </p:spPr>
        <p:txBody>
          <a:bodyPr/>
          <a:lstStyle>
            <a:lvl1pPr>
              <a:buNone/>
              <a:defRPr/>
            </a:lvl1pPr>
          </a:lstStyle>
          <a:p>
            <a:pPr lvl="0"/>
            <a:endParaRPr lang="en-US" noProof="0" dirty="0" smtClean="0"/>
          </a:p>
          <a:p>
            <a:pPr lvl="0"/>
            <a:endParaRPr lang="en-US" noProof="0" dirty="0" smtClean="0"/>
          </a:p>
          <a:p>
            <a:pPr lvl="0"/>
            <a:endParaRPr lang="en-US" noProof="0" dirty="0" smtClean="0"/>
          </a:p>
          <a:p>
            <a:pPr lvl="0"/>
            <a:endParaRPr lang="en-US" noProof="0" dirty="0" smtClean="0"/>
          </a:p>
          <a:p>
            <a:pPr lvl="0"/>
            <a:endParaRPr lang="en-US" noProof="0" dirty="0" smtClean="0"/>
          </a:p>
          <a:p>
            <a:pPr lvl="0"/>
            <a:endParaRPr lang="en-US" noProof="0" dirty="0" smtClean="0"/>
          </a:p>
          <a:p>
            <a:pPr lvl="0"/>
            <a:r>
              <a:rPr lang="en-US" noProof="0" dirty="0" smtClean="0"/>
              <a:t>				Click icon to add picture</a:t>
            </a:r>
            <a:endParaRPr lang="en-IE" noProof="0" dirty="0"/>
          </a:p>
        </p:txBody>
      </p:sp>
      <p:sp>
        <p:nvSpPr>
          <p:cNvPr id="14" name="Text Placeholder 13"/>
          <p:cNvSpPr>
            <a:spLocks noGrp="1"/>
          </p:cNvSpPr>
          <p:nvPr>
            <p:ph type="body" sz="quarter" idx="16"/>
          </p:nvPr>
        </p:nvSpPr>
        <p:spPr>
          <a:xfrm>
            <a:off x="785786" y="-8"/>
            <a:ext cx="2610000" cy="2570400"/>
          </a:xfrm>
          <a:prstGeom prst="rect">
            <a:avLst/>
          </a:prstGeom>
          <a:solidFill>
            <a:srgbClr val="2D591F">
              <a:alpha val="41176"/>
            </a:srgbClr>
          </a:solidFill>
        </p:spPr>
        <p:txBody>
          <a:bodyPr anchor="b"/>
          <a:lstStyle>
            <a:lvl1pPr>
              <a:defRPr sz="1600">
                <a:solidFill>
                  <a:schemeClr val="bg1"/>
                </a:solidFill>
              </a:defRPr>
            </a:lvl1pPr>
          </a:lstStyle>
          <a:p>
            <a:pPr lvl="0"/>
            <a:r>
              <a:rPr lang="en-US" dirty="0" smtClean="0"/>
              <a:t>Click to edit Master text styles</a:t>
            </a:r>
          </a:p>
        </p:txBody>
      </p:sp>
      <p:sp>
        <p:nvSpPr>
          <p:cNvPr id="2" name="Title 1"/>
          <p:cNvSpPr>
            <a:spLocks noGrp="1"/>
          </p:cNvSpPr>
          <p:nvPr>
            <p:ph type="title"/>
          </p:nvPr>
        </p:nvSpPr>
        <p:spPr>
          <a:xfrm>
            <a:off x="818992" y="214290"/>
            <a:ext cx="2390400" cy="730800"/>
          </a:xfrm>
          <a:prstGeom prst="rect">
            <a:avLst/>
          </a:prstGeom>
        </p:spPr>
        <p:txBody>
          <a:bodyPr>
            <a:normAutofit/>
          </a:bodyPr>
          <a:lstStyle>
            <a:lvl1pPr>
              <a:defRPr sz="2000">
                <a:solidFill>
                  <a:schemeClr val="bg1"/>
                </a:solidFill>
              </a:defRPr>
            </a:lvl1pPr>
          </a:lstStyle>
          <a:p>
            <a:r>
              <a:rPr lang="en-US" smtClean="0"/>
              <a:t>Click to edit Master title style</a:t>
            </a:r>
            <a:endParaRPr lang="en-IE" dirty="0"/>
          </a:p>
        </p:txBody>
      </p:sp>
    </p:spTree>
    <p:extLst>
      <p:ext uri="{BB962C8B-B14F-4D97-AF65-F5344CB8AC3E}">
        <p14:creationId xmlns:p14="http://schemas.microsoft.com/office/powerpoint/2010/main" val="1881265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WWF Big Picture Title and Content">
    <p:spTree>
      <p:nvGrpSpPr>
        <p:cNvPr id="1" name=""/>
        <p:cNvGrpSpPr/>
        <p:nvPr/>
      </p:nvGrpSpPr>
      <p:grpSpPr>
        <a:xfrm>
          <a:off x="0" y="0"/>
          <a:ext cx="0" cy="0"/>
          <a:chOff x="0" y="0"/>
          <a:chExt cx="0" cy="0"/>
        </a:xfrm>
      </p:grpSpPr>
      <p:sp>
        <p:nvSpPr>
          <p:cNvPr id="9" name="Picture Placeholder 27"/>
          <p:cNvSpPr>
            <a:spLocks noGrp="1"/>
          </p:cNvSpPr>
          <p:nvPr>
            <p:ph type="pic" sz="quarter" idx="15"/>
          </p:nvPr>
        </p:nvSpPr>
        <p:spPr>
          <a:xfrm>
            <a:off x="183600" y="108000"/>
            <a:ext cx="8816400" cy="6613200"/>
          </a:xfrm>
          <a:prstGeom prst="rect">
            <a:avLst/>
          </a:prstGeom>
        </p:spPr>
        <p:txBody>
          <a:bodyPr/>
          <a:lstStyle>
            <a:lvl1pPr>
              <a:buNone/>
              <a:defRPr/>
            </a:lvl1pPr>
          </a:lstStyle>
          <a:p>
            <a:pPr lvl="0"/>
            <a:r>
              <a:rPr lang="en-US" noProof="0" smtClean="0"/>
              <a:t>Click icon to add picture</a:t>
            </a:r>
            <a:endParaRPr lang="en-IE" noProof="0" dirty="0"/>
          </a:p>
        </p:txBody>
      </p:sp>
    </p:spTree>
    <p:extLst>
      <p:ext uri="{BB962C8B-B14F-4D97-AF65-F5344CB8AC3E}">
        <p14:creationId xmlns:p14="http://schemas.microsoft.com/office/powerpoint/2010/main" val="2442728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WWF Green: more impact paragraph">
    <p:spTree>
      <p:nvGrpSpPr>
        <p:cNvPr id="1" name=""/>
        <p:cNvGrpSpPr/>
        <p:nvPr/>
      </p:nvGrpSpPr>
      <p:grpSpPr>
        <a:xfrm>
          <a:off x="0" y="0"/>
          <a:ext cx="0" cy="0"/>
          <a:chOff x="0" y="0"/>
          <a:chExt cx="0" cy="0"/>
        </a:xfrm>
      </p:grpSpPr>
      <p:cxnSp>
        <p:nvCxnSpPr>
          <p:cNvPr id="5" name="Straight Connector 4"/>
          <p:cNvCxnSpPr/>
          <p:nvPr/>
        </p:nvCxnSpPr>
        <p:spPr>
          <a:xfrm>
            <a:off x="928688" y="2474913"/>
            <a:ext cx="7291387" cy="0"/>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3" name="Text Placeholder 7"/>
          <p:cNvSpPr>
            <a:spLocks noGrp="1"/>
          </p:cNvSpPr>
          <p:nvPr>
            <p:ph type="body" sz="quarter" idx="13"/>
          </p:nvPr>
        </p:nvSpPr>
        <p:spPr>
          <a:xfrm>
            <a:off x="928688" y="1785938"/>
            <a:ext cx="3405600" cy="518400"/>
          </a:xfrm>
          <a:noFill/>
          <a:ln w="9525">
            <a:noFill/>
            <a:miter lim="800000"/>
            <a:headEnd/>
            <a:tailEnd/>
          </a:ln>
        </p:spPr>
        <p:txBody>
          <a:bodyPr rtlCol="0">
            <a:normAutofit/>
          </a:bodyPr>
          <a:lstStyle>
            <a:lvl1pPr marL="0" indent="0">
              <a:buNone/>
              <a:defRPr lang="en-US" sz="2500" kern="1200" dirty="0" smtClean="0">
                <a:solidFill>
                  <a:srgbClr val="8ABE34"/>
                </a:solidFill>
                <a:latin typeface="Arial" charset="0"/>
                <a:ea typeface="+mn-ea"/>
                <a:cs typeface="Arial" charset="0"/>
              </a:defRPr>
            </a:lvl1pPr>
          </a:lstStyle>
          <a:p>
            <a:pPr lvl="0"/>
            <a:r>
              <a:rPr lang="en-US" smtClean="0"/>
              <a:t>Click to edit Master text styles</a:t>
            </a:r>
          </a:p>
        </p:txBody>
      </p:sp>
      <p:sp>
        <p:nvSpPr>
          <p:cNvPr id="4" name="Title 9"/>
          <p:cNvSpPr>
            <a:spLocks noGrp="1"/>
          </p:cNvSpPr>
          <p:nvPr>
            <p:ph type="title"/>
          </p:nvPr>
        </p:nvSpPr>
        <p:spPr>
          <a:xfrm>
            <a:off x="5857884" y="142852"/>
            <a:ext cx="3143272" cy="785818"/>
          </a:xfrm>
          <a:noFill/>
          <a:ln w="9525">
            <a:noFill/>
            <a:miter lim="800000"/>
            <a:headEnd/>
            <a:tailEnd/>
          </a:ln>
        </p:spPr>
        <p:txBody>
          <a:bodyPr/>
          <a:lstStyle>
            <a:lvl1pPr algn="r" defTabSz="457200" rtl="0" fontAlgn="base">
              <a:spcBef>
                <a:spcPct val="0"/>
              </a:spcBef>
              <a:spcAft>
                <a:spcPct val="0"/>
              </a:spcAft>
              <a:defRPr lang="en-US" sz="1400" b="0" kern="1200" dirty="0">
                <a:solidFill>
                  <a:srgbClr val="404040"/>
                </a:solidFill>
                <a:latin typeface="Arial" charset="0"/>
                <a:ea typeface="+mn-ea"/>
                <a:cs typeface="Arial" charset="0"/>
              </a:defRPr>
            </a:lvl1pPr>
          </a:lstStyle>
          <a:p>
            <a:r>
              <a:rPr lang="en-US" smtClean="0"/>
              <a:t>Click to edit Master title style</a:t>
            </a:r>
            <a:endParaRPr lang="en-US" dirty="0"/>
          </a:p>
        </p:txBody>
      </p:sp>
      <p:sp>
        <p:nvSpPr>
          <p:cNvPr id="6" name="Text Placeholder 9"/>
          <p:cNvSpPr>
            <a:spLocks noGrp="1"/>
          </p:cNvSpPr>
          <p:nvPr>
            <p:ph type="body" sz="quarter" idx="14"/>
          </p:nvPr>
        </p:nvSpPr>
        <p:spPr>
          <a:xfrm>
            <a:off x="928688" y="2571744"/>
            <a:ext cx="7268400" cy="3657600"/>
          </a:xfrm>
        </p:spPr>
        <p:txBody>
          <a:bodyPr>
            <a:normAutofit/>
          </a:bodyPr>
          <a:lstStyle>
            <a:lvl1pPr>
              <a:lnSpc>
                <a:spcPts val="3200"/>
              </a:lnSpc>
              <a:buNone/>
              <a:defRPr sz="2800">
                <a:latin typeface="Arial" pitchFamily="34" charset="0"/>
                <a:cs typeface="Arial" pitchFamily="34" charset="0"/>
              </a:defRPr>
            </a:lvl1pPr>
          </a:lstStyle>
          <a:p>
            <a:pPr lvl="0"/>
            <a:r>
              <a:rPr lang="en-US" smtClean="0"/>
              <a:t>Click to edit Master text styles</a:t>
            </a:r>
          </a:p>
        </p:txBody>
      </p:sp>
      <p:sp>
        <p:nvSpPr>
          <p:cNvPr id="7" name="Footer Placeholder 4"/>
          <p:cNvSpPr>
            <a:spLocks noGrp="1"/>
          </p:cNvSpPr>
          <p:nvPr>
            <p:ph type="ftr" sz="quarter" idx="15"/>
          </p:nvPr>
        </p:nvSpPr>
        <p:spPr>
          <a:xfrm>
            <a:off x="900113" y="6500813"/>
            <a:ext cx="2133600" cy="365125"/>
          </a:xfrm>
        </p:spPr>
        <p:txBody>
          <a:bodyPr/>
          <a:lstStyle>
            <a:lvl1pPr algn="ctr">
              <a:defRPr sz="900">
                <a:solidFill>
                  <a:schemeClr val="tx1"/>
                </a:solidFill>
              </a:defRPr>
            </a:lvl1pPr>
          </a:lstStyle>
          <a:p>
            <a:pPr>
              <a:defRPr/>
            </a:pPr>
            <a:r>
              <a:rPr lang="en-IE"/>
              <a:t>Presentation to Company name</a:t>
            </a:r>
            <a:endParaRPr lang="en-IE" dirty="0"/>
          </a:p>
        </p:txBody>
      </p:sp>
      <p:sp>
        <p:nvSpPr>
          <p:cNvPr id="8" name="Slide Number Placeholder 5"/>
          <p:cNvSpPr>
            <a:spLocks noGrp="1"/>
          </p:cNvSpPr>
          <p:nvPr>
            <p:ph type="sldNum" sz="quarter" idx="16"/>
          </p:nvPr>
        </p:nvSpPr>
        <p:spPr/>
        <p:txBody>
          <a:bodyPr/>
          <a:lstStyle>
            <a:lvl1pPr>
              <a:defRPr smtClean="0"/>
            </a:lvl1pPr>
          </a:lstStyle>
          <a:p>
            <a:pPr>
              <a:defRPr/>
            </a:pPr>
            <a:fld id="{3B87E8EB-E2F1-4477-96BE-C34A74C2D79F}" type="datetime5">
              <a:rPr lang="en-GB"/>
              <a:pPr>
                <a:defRPr/>
              </a:pPr>
              <a:t>8-Jul-13</a:t>
            </a:fld>
            <a:r>
              <a:rPr lang="en-GB"/>
              <a:t> / </a:t>
            </a:r>
            <a:fld id="{28C264E1-4E96-4CAD-96AC-D5FEB26EE639}" type="slidenum">
              <a:rPr lang="en-GB"/>
              <a:pPr>
                <a:defRPr/>
              </a:pPr>
              <a:t>‹#›</a:t>
            </a:fld>
            <a:endParaRPr lang="en-GB"/>
          </a:p>
        </p:txBody>
      </p:sp>
    </p:spTree>
    <p:extLst>
      <p:ext uri="{BB962C8B-B14F-4D97-AF65-F5344CB8AC3E}">
        <p14:creationId xmlns:p14="http://schemas.microsoft.com/office/powerpoint/2010/main" val="100876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WWF Green: body text shades of green">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a:xfrm>
            <a:off x="857250" y="1714500"/>
            <a:ext cx="7572402" cy="2494800"/>
          </a:xfrm>
        </p:spPr>
        <p:txBody>
          <a:bodyPr>
            <a:noAutofit/>
          </a:bodyPr>
          <a:lstStyle>
            <a:lvl1pPr marL="360363" indent="-360363">
              <a:lnSpc>
                <a:spcPct val="100000"/>
              </a:lnSpc>
              <a:spcBef>
                <a:spcPts val="0"/>
              </a:spcBef>
              <a:buFont typeface="Arial" pitchFamily="34" charset="0"/>
              <a:buChar char="–"/>
              <a:defRPr sz="2800">
                <a:solidFill>
                  <a:schemeClr val="accent3">
                    <a:lumMod val="60000"/>
                    <a:lumOff val="40000"/>
                  </a:schemeClr>
                </a:solidFill>
                <a:latin typeface="Arial" pitchFamily="34" charset="0"/>
                <a:cs typeface="Arial" pitchFamily="34" charset="0"/>
              </a:defRPr>
            </a:lvl1pPr>
            <a:lvl2pPr marL="360363" indent="-360363">
              <a:lnSpc>
                <a:spcPct val="100000"/>
              </a:lnSpc>
              <a:spcBef>
                <a:spcPts val="0"/>
              </a:spcBef>
              <a:buFont typeface="Arial" pitchFamily="34" charset="0"/>
              <a:buChar char="–"/>
              <a:defRPr sz="2800">
                <a:solidFill>
                  <a:schemeClr val="accent3"/>
                </a:solidFill>
                <a:latin typeface="Arial" pitchFamily="34" charset="0"/>
                <a:cs typeface="Arial" pitchFamily="34" charset="0"/>
              </a:defRPr>
            </a:lvl2pPr>
            <a:lvl3pPr marL="360363" indent="-360363">
              <a:lnSpc>
                <a:spcPct val="100000"/>
              </a:lnSpc>
              <a:spcBef>
                <a:spcPts val="0"/>
              </a:spcBef>
              <a:buFont typeface="Arial" pitchFamily="34" charset="0"/>
              <a:buChar char="–"/>
              <a:defRPr sz="2800">
                <a:solidFill>
                  <a:srgbClr val="8ABE34"/>
                </a:solidFill>
                <a:latin typeface="Arial" pitchFamily="34" charset="0"/>
                <a:cs typeface="Arial" pitchFamily="34" charset="0"/>
              </a:defRPr>
            </a:lvl3pPr>
            <a:lvl4pPr marL="360363" indent="-360363">
              <a:lnSpc>
                <a:spcPct val="100000"/>
              </a:lnSpc>
              <a:spcBef>
                <a:spcPts val="0"/>
              </a:spcBef>
              <a:buFont typeface="Arial" pitchFamily="34" charset="0"/>
              <a:buChar char="–"/>
              <a:defRPr sz="2800">
                <a:solidFill>
                  <a:schemeClr val="accent3">
                    <a:lumMod val="75000"/>
                  </a:schemeClr>
                </a:solidFill>
                <a:latin typeface="Arial" pitchFamily="34" charset="0"/>
                <a:cs typeface="Arial" pitchFamily="34" charset="0"/>
              </a:defRPr>
            </a:lvl4pPr>
            <a:lvl5pPr marL="360363" indent="-360363">
              <a:lnSpc>
                <a:spcPct val="100000"/>
              </a:lnSpc>
              <a:spcBef>
                <a:spcPts val="0"/>
              </a:spcBef>
              <a:buFont typeface="Arial" pitchFamily="34" charset="0"/>
              <a:buChar char="–"/>
              <a:defRPr sz="2800">
                <a:solidFill>
                  <a:srgbClr val="2D591F"/>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dirty="0"/>
          </a:p>
        </p:txBody>
      </p:sp>
      <p:sp>
        <p:nvSpPr>
          <p:cNvPr id="10" name="Title 9"/>
          <p:cNvSpPr>
            <a:spLocks noGrp="1"/>
          </p:cNvSpPr>
          <p:nvPr>
            <p:ph type="title"/>
          </p:nvPr>
        </p:nvSpPr>
        <p:spPr>
          <a:xfrm>
            <a:off x="5929794" y="71414"/>
            <a:ext cx="3142800" cy="784800"/>
          </a:xfrm>
          <a:noFill/>
          <a:ln w="9525">
            <a:noFill/>
            <a:miter lim="800000"/>
            <a:headEnd/>
            <a:tailEnd/>
          </a:ln>
        </p:spPr>
        <p:txBody>
          <a:bodyPr rtlCol="0">
            <a:normAutofit/>
          </a:bodyPr>
          <a:lstStyle>
            <a:lvl1pPr algn="r" defTabSz="457200" rtl="0" eaLnBrk="1" fontAlgn="base" latinLnBrk="0" hangingPunct="1">
              <a:spcBef>
                <a:spcPct val="0"/>
              </a:spcBef>
              <a:spcAft>
                <a:spcPct val="0"/>
              </a:spcAft>
              <a:buNone/>
              <a:defRPr lang="en-IE" sz="1400" b="1" kern="1200" dirty="0" smtClean="0">
                <a:solidFill>
                  <a:srgbClr val="0D0D0D"/>
                </a:solidFill>
                <a:latin typeface="Arial" charset="0"/>
                <a:ea typeface="+mn-ea"/>
                <a:cs typeface="Arial" charset="0"/>
              </a:defRPr>
            </a:lvl1pPr>
          </a:lstStyle>
          <a:p>
            <a:pPr lvl="0"/>
            <a:r>
              <a:rPr lang="en-US" smtClean="0"/>
              <a:t>Click to edit Master title style</a:t>
            </a:r>
            <a:endParaRPr lang="en-IE" dirty="0"/>
          </a:p>
        </p:txBody>
      </p:sp>
      <p:sp>
        <p:nvSpPr>
          <p:cNvPr id="4" name="Footer Placeholder 4"/>
          <p:cNvSpPr>
            <a:spLocks noGrp="1"/>
          </p:cNvSpPr>
          <p:nvPr>
            <p:ph type="ftr" sz="quarter" idx="14"/>
          </p:nvPr>
        </p:nvSpPr>
        <p:spPr>
          <a:xfrm>
            <a:off x="900113" y="6500813"/>
            <a:ext cx="2133600" cy="365125"/>
          </a:xfrm>
        </p:spPr>
        <p:txBody>
          <a:bodyPr/>
          <a:lstStyle>
            <a:lvl1pPr algn="ctr">
              <a:defRPr sz="900">
                <a:solidFill>
                  <a:schemeClr val="tx1"/>
                </a:solidFill>
              </a:defRPr>
            </a:lvl1pPr>
          </a:lstStyle>
          <a:p>
            <a:pPr>
              <a:defRPr/>
            </a:pPr>
            <a:r>
              <a:rPr lang="en-IE"/>
              <a:t>Presentation to Company name</a:t>
            </a:r>
          </a:p>
        </p:txBody>
      </p:sp>
      <p:sp>
        <p:nvSpPr>
          <p:cNvPr id="5" name="Slide Number Placeholder 5"/>
          <p:cNvSpPr>
            <a:spLocks noGrp="1"/>
          </p:cNvSpPr>
          <p:nvPr>
            <p:ph type="sldNum" sz="quarter" idx="15"/>
          </p:nvPr>
        </p:nvSpPr>
        <p:spPr/>
        <p:txBody>
          <a:bodyPr/>
          <a:lstStyle>
            <a:lvl1pPr>
              <a:defRPr smtClean="0"/>
            </a:lvl1pPr>
          </a:lstStyle>
          <a:p>
            <a:pPr>
              <a:defRPr/>
            </a:pPr>
            <a:fld id="{8521318B-9C27-436F-B452-EE6368FBAE00}" type="datetime5">
              <a:rPr lang="en-GB"/>
              <a:pPr>
                <a:defRPr/>
              </a:pPr>
              <a:t>8-Jul-13</a:t>
            </a:fld>
            <a:r>
              <a:rPr lang="en-GB"/>
              <a:t> / </a:t>
            </a:r>
            <a:fld id="{2D103D75-2EDB-4A44-9BFB-BAC1C2F553D8}" type="slidenum">
              <a:rPr lang="en-GB"/>
              <a:pPr>
                <a:defRPr/>
              </a:pPr>
              <a:t>‹#›</a:t>
            </a:fld>
            <a:endParaRPr lang="en-GB"/>
          </a:p>
        </p:txBody>
      </p:sp>
    </p:spTree>
    <p:extLst>
      <p:ext uri="{BB962C8B-B14F-4D97-AF65-F5344CB8AC3E}">
        <p14:creationId xmlns:p14="http://schemas.microsoft.com/office/powerpoint/2010/main" val="108067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WWF Green: body text green and black">
    <p:spTree>
      <p:nvGrpSpPr>
        <p:cNvPr id="1" name=""/>
        <p:cNvGrpSpPr/>
        <p:nvPr/>
      </p:nvGrpSpPr>
      <p:grpSpPr>
        <a:xfrm>
          <a:off x="0" y="0"/>
          <a:ext cx="0" cy="0"/>
          <a:chOff x="0" y="0"/>
          <a:chExt cx="0" cy="0"/>
        </a:xfrm>
      </p:grpSpPr>
      <p:cxnSp>
        <p:nvCxnSpPr>
          <p:cNvPr id="5" name="Straight Connector 4"/>
          <p:cNvCxnSpPr/>
          <p:nvPr/>
        </p:nvCxnSpPr>
        <p:spPr>
          <a:xfrm>
            <a:off x="1054100" y="2133600"/>
            <a:ext cx="7304088" cy="0"/>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Text Placeholder 8"/>
          <p:cNvSpPr>
            <a:spLocks noGrp="1"/>
          </p:cNvSpPr>
          <p:nvPr>
            <p:ph type="body" sz="quarter" idx="13"/>
          </p:nvPr>
        </p:nvSpPr>
        <p:spPr>
          <a:xfrm>
            <a:off x="1000125" y="1714500"/>
            <a:ext cx="3351600" cy="691200"/>
          </a:xfrm>
        </p:spPr>
        <p:txBody>
          <a:bodyPr>
            <a:noAutofit/>
          </a:bodyPr>
          <a:lstStyle>
            <a:lvl1pPr>
              <a:buNone/>
              <a:defRPr sz="1400" b="1">
                <a:latin typeface="Arial" pitchFamily="34" charset="0"/>
                <a:cs typeface="Arial" pitchFamily="34" charset="0"/>
              </a:defRPr>
            </a:lvl1pPr>
            <a:lvl2pPr>
              <a:buNone/>
              <a:defRPr sz="1400">
                <a:latin typeface="Arial" pitchFamily="34" charset="0"/>
                <a:cs typeface="Arial" pitchFamily="34" charset="0"/>
              </a:defRPr>
            </a:lvl2pPr>
            <a:lvl3pPr>
              <a:buNone/>
              <a:defRPr sz="1400">
                <a:latin typeface="Arial" pitchFamily="34" charset="0"/>
                <a:cs typeface="Arial" pitchFamily="34" charset="0"/>
              </a:defRPr>
            </a:lvl3pPr>
            <a:lvl4pPr>
              <a:buNone/>
              <a:defRPr sz="1400">
                <a:latin typeface="Arial" pitchFamily="34" charset="0"/>
                <a:cs typeface="Arial" pitchFamily="34" charset="0"/>
              </a:defRPr>
            </a:lvl4pPr>
            <a:lvl5pPr>
              <a:buNone/>
              <a:defRPr sz="1400">
                <a:latin typeface="Arial" pitchFamily="34" charset="0"/>
                <a:cs typeface="Arial" pitchFamily="34" charset="0"/>
              </a:defRPr>
            </a:lvl5pPr>
          </a:lstStyle>
          <a:p>
            <a:pPr lvl="0"/>
            <a:r>
              <a:rPr lang="en-US" smtClean="0"/>
              <a:t>Click to edit Master text styles</a:t>
            </a:r>
          </a:p>
        </p:txBody>
      </p:sp>
      <p:sp>
        <p:nvSpPr>
          <p:cNvPr id="12" name="Text Placeholder 11"/>
          <p:cNvSpPr>
            <a:spLocks noGrp="1"/>
          </p:cNvSpPr>
          <p:nvPr>
            <p:ph type="body" sz="quarter" idx="14"/>
          </p:nvPr>
        </p:nvSpPr>
        <p:spPr>
          <a:xfrm>
            <a:off x="1000125" y="2786063"/>
            <a:ext cx="7995600" cy="1569600"/>
          </a:xfrm>
        </p:spPr>
        <p:txBody>
          <a:bodyPr/>
          <a:lstStyle>
            <a:lvl1pPr marL="0" indent="0">
              <a:buNone/>
              <a:defRPr>
                <a:solidFill>
                  <a:srgbClr val="8ABE34"/>
                </a:solidFill>
                <a:latin typeface="Arial" pitchFamily="34" charset="0"/>
                <a:cs typeface="Arial" pitchFamily="34" charset="0"/>
              </a:defRPr>
            </a:lvl1pPr>
            <a:lvl2pPr marL="0" indent="12700">
              <a:buNone/>
              <a:defRPr sz="2000" i="1">
                <a:solidFill>
                  <a:srgbClr val="404040"/>
                </a:solidFill>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13" name="Title 9"/>
          <p:cNvSpPr>
            <a:spLocks noGrp="1"/>
          </p:cNvSpPr>
          <p:nvPr>
            <p:ph type="title"/>
          </p:nvPr>
        </p:nvSpPr>
        <p:spPr>
          <a:xfrm>
            <a:off x="5929794" y="71414"/>
            <a:ext cx="3142800" cy="784800"/>
          </a:xfrm>
          <a:noFill/>
          <a:ln w="9525">
            <a:noFill/>
            <a:miter lim="800000"/>
            <a:headEnd/>
            <a:tailEnd/>
          </a:ln>
        </p:spPr>
        <p:txBody>
          <a:bodyPr rtlCol="0">
            <a:normAutofit/>
          </a:bodyPr>
          <a:lstStyle>
            <a:lvl1pPr algn="r" defTabSz="457200" rtl="0" eaLnBrk="1" fontAlgn="base" latinLnBrk="0" hangingPunct="1">
              <a:spcBef>
                <a:spcPct val="0"/>
              </a:spcBef>
              <a:spcAft>
                <a:spcPct val="0"/>
              </a:spcAft>
              <a:buNone/>
              <a:defRPr lang="en-IE" sz="1400" b="1" kern="1200" dirty="0" smtClean="0">
                <a:solidFill>
                  <a:srgbClr val="0D0D0D"/>
                </a:solidFill>
                <a:latin typeface="Arial" charset="0"/>
                <a:ea typeface="+mn-ea"/>
                <a:cs typeface="Arial" charset="0"/>
              </a:defRPr>
            </a:lvl1pPr>
          </a:lstStyle>
          <a:p>
            <a:pPr lvl="0"/>
            <a:r>
              <a:rPr lang="en-US" smtClean="0"/>
              <a:t>Click to edit Master title style</a:t>
            </a:r>
            <a:endParaRPr lang="en-IE" dirty="0"/>
          </a:p>
        </p:txBody>
      </p:sp>
      <p:sp>
        <p:nvSpPr>
          <p:cNvPr id="6" name="Footer Placeholder 4"/>
          <p:cNvSpPr>
            <a:spLocks noGrp="1"/>
          </p:cNvSpPr>
          <p:nvPr>
            <p:ph type="ftr" sz="quarter" idx="15"/>
          </p:nvPr>
        </p:nvSpPr>
        <p:spPr>
          <a:xfrm>
            <a:off x="3124200" y="6500813"/>
            <a:ext cx="2135188" cy="365125"/>
          </a:xfrm>
        </p:spPr>
        <p:txBody>
          <a:bodyPr/>
          <a:lstStyle>
            <a:lvl1pPr algn="ctr">
              <a:defRPr sz="900">
                <a:solidFill>
                  <a:schemeClr val="tx1"/>
                </a:solidFill>
              </a:defRPr>
            </a:lvl1pPr>
          </a:lstStyle>
          <a:p>
            <a:pPr>
              <a:defRPr/>
            </a:pPr>
            <a:r>
              <a:rPr lang="en-IE"/>
              <a:t>Presentation to Company name</a:t>
            </a:r>
            <a:endParaRPr lang="en-IE" dirty="0"/>
          </a:p>
        </p:txBody>
      </p:sp>
      <p:sp>
        <p:nvSpPr>
          <p:cNvPr id="7" name="Slide Number Placeholder 5"/>
          <p:cNvSpPr>
            <a:spLocks noGrp="1"/>
          </p:cNvSpPr>
          <p:nvPr>
            <p:ph type="sldNum" sz="quarter" idx="16"/>
          </p:nvPr>
        </p:nvSpPr>
        <p:spPr/>
        <p:txBody>
          <a:bodyPr/>
          <a:lstStyle>
            <a:lvl1pPr>
              <a:defRPr smtClean="0"/>
            </a:lvl1pPr>
          </a:lstStyle>
          <a:p>
            <a:pPr>
              <a:defRPr/>
            </a:pPr>
            <a:fld id="{D2C517C1-BB70-4E2C-85CB-10C3456921AC}" type="datetime5">
              <a:rPr lang="en-GB"/>
              <a:pPr>
                <a:defRPr/>
              </a:pPr>
              <a:t>8-Jul-13</a:t>
            </a:fld>
            <a:r>
              <a:rPr lang="en-GB"/>
              <a:t> / </a:t>
            </a:r>
            <a:fld id="{7623813E-7078-40F4-AE88-BA69EDE08E99}" type="slidenum">
              <a:rPr lang="en-GB"/>
              <a:pPr>
                <a:defRPr/>
              </a:pPr>
              <a:t>‹#›</a:t>
            </a:fld>
            <a:endParaRPr lang="en-GB"/>
          </a:p>
        </p:txBody>
      </p:sp>
    </p:spTree>
    <p:extLst>
      <p:ext uri="{BB962C8B-B14F-4D97-AF65-F5344CB8AC3E}">
        <p14:creationId xmlns:p14="http://schemas.microsoft.com/office/powerpoint/2010/main" val="2284769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WWF Green: blank with logo and green lin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539750" y="6500813"/>
            <a:ext cx="2135188" cy="365125"/>
          </a:xfrm>
        </p:spPr>
        <p:txBody>
          <a:bodyPr/>
          <a:lstStyle>
            <a:lvl1pPr algn="ctr">
              <a:defRPr sz="900">
                <a:solidFill>
                  <a:schemeClr val="tx1"/>
                </a:solidFill>
              </a:defRPr>
            </a:lvl1pPr>
          </a:lstStyle>
          <a:p>
            <a:pPr>
              <a:defRPr/>
            </a:pPr>
            <a:r>
              <a:rPr lang="en-IE"/>
              <a:t>Presentation to Company name</a:t>
            </a:r>
            <a:endParaRPr lang="en-IE" dirty="0"/>
          </a:p>
        </p:txBody>
      </p:sp>
      <p:sp>
        <p:nvSpPr>
          <p:cNvPr id="3" name="Slide Number Placeholder 5"/>
          <p:cNvSpPr>
            <a:spLocks noGrp="1"/>
          </p:cNvSpPr>
          <p:nvPr>
            <p:ph type="sldNum" sz="quarter" idx="11"/>
          </p:nvPr>
        </p:nvSpPr>
        <p:spPr/>
        <p:txBody>
          <a:bodyPr/>
          <a:lstStyle>
            <a:lvl1pPr>
              <a:defRPr smtClean="0"/>
            </a:lvl1pPr>
          </a:lstStyle>
          <a:p>
            <a:pPr>
              <a:defRPr/>
            </a:pPr>
            <a:fld id="{55B88B60-3902-4A20-9A17-B09A58F0D92D}" type="datetime5">
              <a:rPr lang="en-GB"/>
              <a:pPr>
                <a:defRPr/>
              </a:pPr>
              <a:t>8-Jul-13</a:t>
            </a:fld>
            <a:r>
              <a:rPr lang="en-GB"/>
              <a:t> / </a:t>
            </a:r>
            <a:fld id="{D0E43E98-ADA5-469E-A974-835CB3A9C5FE}" type="slidenum">
              <a:rPr lang="en-GB"/>
              <a:pPr>
                <a:defRPr/>
              </a:pPr>
              <a:t>‹#›</a:t>
            </a:fld>
            <a:endParaRPr lang="en-GB"/>
          </a:p>
        </p:txBody>
      </p:sp>
    </p:spTree>
    <p:extLst>
      <p:ext uri="{BB962C8B-B14F-4D97-AF65-F5344CB8AC3E}">
        <p14:creationId xmlns:p14="http://schemas.microsoft.com/office/powerpoint/2010/main" val="1882329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extLst>
      <p:ext uri="{BB962C8B-B14F-4D97-AF65-F5344CB8AC3E}">
        <p14:creationId xmlns:p14="http://schemas.microsoft.com/office/powerpoint/2010/main" val="1182850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WF Green: Title  Slide with picture">
    <p:bg>
      <p:bgPr>
        <a:solidFill>
          <a:schemeClr val="bg1">
            <a:alpha val="41176"/>
          </a:schemeClr>
        </a:solidFill>
        <a:effectLst/>
      </p:bgPr>
    </p:bg>
    <p:spTree>
      <p:nvGrpSpPr>
        <p:cNvPr id="1" name=""/>
        <p:cNvGrpSpPr/>
        <p:nvPr/>
      </p:nvGrpSpPr>
      <p:grpSpPr>
        <a:xfrm>
          <a:off x="0" y="0"/>
          <a:ext cx="0" cy="0"/>
          <a:chOff x="0" y="0"/>
          <a:chExt cx="0" cy="0"/>
        </a:xfrm>
      </p:grpSpPr>
      <p:sp>
        <p:nvSpPr>
          <p:cNvPr id="28" name="Picture Placeholder 27"/>
          <p:cNvSpPr>
            <a:spLocks noGrp="1"/>
          </p:cNvSpPr>
          <p:nvPr>
            <p:ph type="pic" sz="quarter" idx="15"/>
          </p:nvPr>
        </p:nvSpPr>
        <p:spPr>
          <a:xfrm>
            <a:off x="819374" y="197038"/>
            <a:ext cx="8229600" cy="6505200"/>
          </a:xfrm>
          <a:prstGeom prst="rect">
            <a:avLst/>
          </a:prstGeom>
          <a:noFill/>
        </p:spPr>
        <p:txBody>
          <a:bodyPr/>
          <a:lstStyle>
            <a:lvl1pPr>
              <a:defRPr sz="1400">
                <a:solidFill>
                  <a:srgbClr val="F3FFFF"/>
                </a:solidFill>
              </a:defRPr>
            </a:lvl1pPr>
          </a:lstStyle>
          <a:p>
            <a:pPr lvl="0"/>
            <a:r>
              <a:rPr lang="en-US" noProof="0" dirty="0" smtClean="0"/>
              <a:t>Click icon to add picture</a:t>
            </a:r>
            <a:endParaRPr lang="en-IE" noProof="0" dirty="0"/>
          </a:p>
        </p:txBody>
      </p:sp>
      <p:sp>
        <p:nvSpPr>
          <p:cNvPr id="23" name="Title Placeholder 15"/>
          <p:cNvSpPr>
            <a:spLocks noGrp="1"/>
          </p:cNvSpPr>
          <p:nvPr>
            <p:ph type="title"/>
          </p:nvPr>
        </p:nvSpPr>
        <p:spPr>
          <a:xfrm>
            <a:off x="5094016" y="1880136"/>
            <a:ext cx="3160800" cy="1468800"/>
          </a:xfrm>
          <a:prstGeom prst="rect">
            <a:avLst/>
          </a:prstGeom>
          <a:solidFill>
            <a:srgbClr val="2D591F">
              <a:alpha val="40784"/>
            </a:srgbClr>
          </a:solidFill>
        </p:spPr>
        <p:txBody>
          <a:bodyPr vert="horz" lIns="91440" tIns="45720" rIns="91440" bIns="45720" rtlCol="0" anchor="ctr">
            <a:normAutofit/>
          </a:bodyPr>
          <a:lstStyle>
            <a:lvl1pPr>
              <a:defRPr>
                <a:solidFill>
                  <a:srgbClr val="F3FFFF"/>
                </a:solidFill>
              </a:defRPr>
            </a:lvl1pPr>
          </a:lstStyle>
          <a:p>
            <a:r>
              <a:rPr lang="en-US" smtClean="0"/>
              <a:t>Click to edit Master title style</a:t>
            </a:r>
            <a:endParaRPr lang="en-US" dirty="0"/>
          </a:p>
        </p:txBody>
      </p:sp>
      <p:sp>
        <p:nvSpPr>
          <p:cNvPr id="30" name="Text Placeholder 29"/>
          <p:cNvSpPr>
            <a:spLocks noGrp="1"/>
          </p:cNvSpPr>
          <p:nvPr>
            <p:ph type="body" sz="quarter" idx="16"/>
          </p:nvPr>
        </p:nvSpPr>
        <p:spPr>
          <a:xfrm>
            <a:off x="5094016" y="3348936"/>
            <a:ext cx="3160800" cy="1000125"/>
          </a:xfrm>
          <a:prstGeom prst="rect">
            <a:avLst/>
          </a:prstGeom>
          <a:solidFill>
            <a:srgbClr val="2D591F">
              <a:alpha val="40784"/>
            </a:srgbClr>
          </a:solidFill>
        </p:spPr>
        <p:txBody>
          <a:bodyPr/>
          <a:lstStyle>
            <a:lvl1pPr marL="0" marR="0" indent="0" algn="l" defTabSz="457200" rtl="0" eaLnBrk="1" fontAlgn="auto" latinLnBrk="0" hangingPunct="1">
              <a:lnSpc>
                <a:spcPct val="100000"/>
              </a:lnSpc>
              <a:spcBef>
                <a:spcPts val="0"/>
              </a:spcBef>
              <a:spcAft>
                <a:spcPts val="0"/>
              </a:spcAft>
              <a:buClrTx/>
              <a:buSzTx/>
              <a:buFont typeface="Arial" pitchFamily="34" charset="0"/>
              <a:buNone/>
              <a:tabLst/>
              <a:defRPr/>
            </a:lvl1pPr>
          </a:lstStyle>
          <a:p>
            <a:pPr lvl="0"/>
            <a:r>
              <a:rPr lang="en-US" smtClean="0"/>
              <a:t>Click to edit Master text styles</a:t>
            </a:r>
          </a:p>
        </p:txBody>
      </p:sp>
      <p:sp>
        <p:nvSpPr>
          <p:cNvPr id="32" name="Text Placeholder 31"/>
          <p:cNvSpPr>
            <a:spLocks noGrp="1"/>
          </p:cNvSpPr>
          <p:nvPr>
            <p:ph type="body" sz="quarter" idx="17"/>
          </p:nvPr>
        </p:nvSpPr>
        <p:spPr>
          <a:xfrm>
            <a:off x="5092834" y="4348326"/>
            <a:ext cx="3160800" cy="1000125"/>
          </a:xfrm>
          <a:prstGeom prst="rect">
            <a:avLst/>
          </a:prstGeom>
          <a:solidFill>
            <a:srgbClr val="2D591F">
              <a:alpha val="40784"/>
            </a:srgbClr>
          </a:solidFill>
        </p:spPr>
        <p:txBody>
          <a:bodyPr/>
          <a:lstStyle>
            <a:lvl1pPr marL="0" marR="0" indent="0" algn="l" defTabSz="457200" rtl="0" eaLnBrk="1" fontAlgn="auto" latinLnBrk="0" hangingPunct="1">
              <a:lnSpc>
                <a:spcPct val="100000"/>
              </a:lnSpc>
              <a:spcBef>
                <a:spcPct val="20000"/>
              </a:spcBef>
              <a:spcAft>
                <a:spcPts val="0"/>
              </a:spcAft>
              <a:buClrTx/>
              <a:buSzTx/>
              <a:buFont typeface="Arial" charset="0"/>
              <a:buNone/>
              <a:tabLst/>
              <a:defRPr lang="en-US" sz="1600" b="1" kern="1200">
                <a:solidFill>
                  <a:schemeClr val="bg1"/>
                </a:solidFill>
                <a:latin typeface="Arial" pitchFamily="34" charset="0"/>
                <a:ea typeface="+mn-ea"/>
                <a:cs typeface="Arial" pitchFamily="34" charset="0"/>
              </a:defRPr>
            </a:lvl1pPr>
            <a:lvl2pPr>
              <a:defRPr sz="1200"/>
            </a:lvl2pPr>
          </a:lstStyle>
          <a:p>
            <a:pPr lvl="0"/>
            <a:r>
              <a:rPr lang="en-US" noProof="0" smtClean="0"/>
              <a:t>Click to edit Master text styles</a:t>
            </a:r>
          </a:p>
        </p:txBody>
      </p:sp>
      <p:sp>
        <p:nvSpPr>
          <p:cNvPr id="17" name="Text Placeholder 16"/>
          <p:cNvSpPr>
            <a:spLocks noGrp="1"/>
          </p:cNvSpPr>
          <p:nvPr>
            <p:ph type="body" sz="quarter" idx="18"/>
          </p:nvPr>
        </p:nvSpPr>
        <p:spPr>
          <a:xfrm>
            <a:off x="5220000" y="3348000"/>
            <a:ext cx="2928958" cy="0"/>
          </a:xfrm>
          <a:prstGeom prst="rect">
            <a:avLst/>
          </a:prstGeom>
          <a:ln w="12700">
            <a:solidFill>
              <a:srgbClr val="F3F2E9"/>
            </a:solidFill>
          </a:ln>
        </p:spPr>
        <p:txBody>
          <a:bodyPr/>
          <a:lstStyle>
            <a:lvl1pPr>
              <a:defRPr baseline="0">
                <a:solidFill>
                  <a:schemeClr val="tx1"/>
                </a:solidFill>
              </a:defRPr>
            </a:lvl1pPr>
          </a:lstStyle>
          <a:p>
            <a:pPr lvl="0"/>
            <a:r>
              <a:rPr lang="en-US" smtClean="0"/>
              <a:t>Click to edit Master text styles</a:t>
            </a:r>
          </a:p>
        </p:txBody>
      </p:sp>
      <p:sp>
        <p:nvSpPr>
          <p:cNvPr id="18" name="Text Placeholder 16"/>
          <p:cNvSpPr>
            <a:spLocks noGrp="1"/>
          </p:cNvSpPr>
          <p:nvPr>
            <p:ph type="body" sz="quarter" idx="19"/>
          </p:nvPr>
        </p:nvSpPr>
        <p:spPr>
          <a:xfrm>
            <a:off x="5220000" y="4356000"/>
            <a:ext cx="2928958" cy="0"/>
          </a:xfrm>
          <a:prstGeom prst="rect">
            <a:avLst/>
          </a:prstGeom>
          <a:ln w="12700">
            <a:solidFill>
              <a:srgbClr val="F3F2E9"/>
            </a:solidFill>
          </a:ln>
        </p:spPr>
        <p:txBody>
          <a:bodyPr/>
          <a:lstStyle>
            <a:lvl1pPr>
              <a:defRPr>
                <a:solidFill>
                  <a:schemeClr val="tx1"/>
                </a:solidFill>
              </a:defRPr>
            </a:lvl1pPr>
          </a:lstStyle>
          <a:p>
            <a:pPr lvl="0"/>
            <a:r>
              <a:rPr lang="en-US" smtClean="0"/>
              <a:t>Click to edit Master text styles</a:t>
            </a:r>
          </a:p>
        </p:txBody>
      </p:sp>
      <p:sp>
        <p:nvSpPr>
          <p:cNvPr id="15" name="Text Placeholder 14"/>
          <p:cNvSpPr>
            <a:spLocks noGrp="1"/>
          </p:cNvSpPr>
          <p:nvPr>
            <p:ph type="body" sz="quarter" idx="20"/>
          </p:nvPr>
        </p:nvSpPr>
        <p:spPr>
          <a:xfrm>
            <a:off x="5094016" y="1654032"/>
            <a:ext cx="1742400" cy="262800"/>
          </a:xfrm>
          <a:prstGeom prst="rect">
            <a:avLst/>
          </a:prstGeom>
          <a:solidFill>
            <a:srgbClr val="2D591F">
              <a:alpha val="40784"/>
            </a:srgbClr>
          </a:solidFill>
          <a:ln w="12700">
            <a:solidFill>
              <a:srgbClr val="FFFFFF">
                <a:alpha val="40784"/>
              </a:srgbClr>
            </a:solidFill>
          </a:ln>
        </p:spPr>
        <p:txBody>
          <a:bodyPr/>
          <a:lstStyle>
            <a:lvl1pPr marL="0" marR="0" indent="0" algn="l" defTabSz="457200" rtl="0" eaLnBrk="1" fontAlgn="auto" latinLnBrk="0" hangingPunct="1">
              <a:lnSpc>
                <a:spcPct val="100000"/>
              </a:lnSpc>
              <a:spcBef>
                <a:spcPct val="20000"/>
              </a:spcBef>
              <a:spcAft>
                <a:spcPts val="0"/>
              </a:spcAft>
              <a:buClrTx/>
              <a:buSzTx/>
              <a:buFont typeface="Arial" pitchFamily="34" charset="0"/>
              <a:buNone/>
              <a:tabLst/>
              <a:defRPr sz="1200">
                <a:solidFill>
                  <a:srgbClr val="F3FFFF"/>
                </a:solidFill>
              </a:defRPr>
            </a:lvl1pPr>
          </a:lstStyle>
          <a:p>
            <a:pPr lvl="0"/>
            <a:r>
              <a:rPr lang="en-US" smtClean="0"/>
              <a:t>Click to edit Master text styles</a:t>
            </a:r>
          </a:p>
        </p:txBody>
      </p:sp>
      <p:sp>
        <p:nvSpPr>
          <p:cNvPr id="16" name="Text Placeholder 16"/>
          <p:cNvSpPr>
            <a:spLocks noGrp="1"/>
          </p:cNvSpPr>
          <p:nvPr>
            <p:ph type="body" sz="quarter" idx="21"/>
          </p:nvPr>
        </p:nvSpPr>
        <p:spPr>
          <a:xfrm>
            <a:off x="5220000" y="1891868"/>
            <a:ext cx="2928958" cy="0"/>
          </a:xfrm>
          <a:prstGeom prst="rect">
            <a:avLst/>
          </a:prstGeom>
          <a:ln w="12700">
            <a:solidFill>
              <a:srgbClr val="F3F2E9"/>
            </a:solidFill>
          </a:ln>
        </p:spPr>
        <p:txBody>
          <a:bodyPr/>
          <a:lstStyle>
            <a:lvl1pPr>
              <a:defRPr>
                <a:solidFill>
                  <a:schemeClr val="tx1"/>
                </a:solidFill>
              </a:defRPr>
            </a:lvl1pPr>
          </a:lstStyle>
          <a:p>
            <a:pPr lvl="0"/>
            <a:r>
              <a:rPr lang="en-US" smtClean="0"/>
              <a:t>Click to edit Master text styles</a:t>
            </a:r>
          </a:p>
        </p:txBody>
      </p:sp>
      <p:sp>
        <p:nvSpPr>
          <p:cNvPr id="10" name="Slide Number Placeholder 12"/>
          <p:cNvSpPr>
            <a:spLocks noGrp="1"/>
          </p:cNvSpPr>
          <p:nvPr>
            <p:ph type="sldNum" sz="quarter" idx="22"/>
          </p:nvPr>
        </p:nvSpPr>
        <p:spPr/>
        <p:txBody>
          <a:bodyPr/>
          <a:lstStyle>
            <a:lvl1pPr>
              <a:defRPr smtClean="0"/>
            </a:lvl1pPr>
          </a:lstStyle>
          <a:p>
            <a:pPr>
              <a:defRPr/>
            </a:pPr>
            <a:fld id="{6463DC31-11AF-47CF-83AD-C9EEE5E8F15B}" type="datetime5">
              <a:rPr lang="en-GB"/>
              <a:pPr>
                <a:defRPr/>
              </a:pPr>
              <a:t>8-Jul-13</a:t>
            </a:fld>
            <a:r>
              <a:rPr lang="en-GB"/>
              <a:t> / </a:t>
            </a:r>
            <a:fld id="{08C843E4-CCD6-411B-A6CD-8015C0549613}" type="slidenum">
              <a:rPr lang="en-GB"/>
              <a:pPr>
                <a:defRPr/>
              </a:pPr>
              <a:t>‹#›</a:t>
            </a:fld>
            <a:endParaRPr lang="en-GB"/>
          </a:p>
        </p:txBody>
      </p:sp>
      <p:sp>
        <p:nvSpPr>
          <p:cNvPr id="11" name="Footer Placeholder 13"/>
          <p:cNvSpPr>
            <a:spLocks noGrp="1"/>
          </p:cNvSpPr>
          <p:nvPr>
            <p:ph type="ftr" sz="quarter" idx="23"/>
          </p:nvPr>
        </p:nvSpPr>
        <p:spPr/>
        <p:txBody>
          <a:bodyPr/>
          <a:lstStyle>
            <a:lvl1pPr>
              <a:defRPr/>
            </a:lvl1pPr>
          </a:lstStyle>
          <a:p>
            <a:pPr>
              <a:defRPr/>
            </a:pPr>
            <a:r>
              <a:rPr lang="en-IE"/>
              <a:t>Presentation to Company name</a:t>
            </a:r>
            <a:endParaRPr lang="en-IE" dirty="0"/>
          </a:p>
        </p:txBody>
      </p:sp>
    </p:spTree>
    <p:extLst>
      <p:ext uri="{BB962C8B-B14F-4D97-AF65-F5344CB8AC3E}">
        <p14:creationId xmlns:p14="http://schemas.microsoft.com/office/powerpoint/2010/main" val="1806038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 WWF green: section title slide background color">
    <p:spTree>
      <p:nvGrpSpPr>
        <p:cNvPr id="1" name=""/>
        <p:cNvGrpSpPr/>
        <p:nvPr/>
      </p:nvGrpSpPr>
      <p:grpSpPr>
        <a:xfrm>
          <a:off x="0" y="0"/>
          <a:ext cx="0" cy="0"/>
          <a:chOff x="0" y="0"/>
          <a:chExt cx="0" cy="0"/>
        </a:xfrm>
      </p:grpSpPr>
      <p:sp>
        <p:nvSpPr>
          <p:cNvPr id="5" name="Rectangle 4"/>
          <p:cNvSpPr/>
          <p:nvPr/>
        </p:nvSpPr>
        <p:spPr>
          <a:xfrm>
            <a:off x="771525" y="138113"/>
            <a:ext cx="8229600" cy="6505575"/>
          </a:xfrm>
          <a:prstGeom prst="rect">
            <a:avLst/>
          </a:prstGeom>
          <a:solidFill>
            <a:srgbClr val="8ABE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6" name="Picture 13" descr="master panda.jpg"/>
          <p:cNvPicPr>
            <a:picLocks noChangeAspect="1"/>
          </p:cNvPicPr>
          <p:nvPr/>
        </p:nvPicPr>
        <p:blipFill>
          <a:blip r:embed="rId2">
            <a:clrChange>
              <a:clrFrom>
                <a:srgbClr val="F1F1E7"/>
              </a:clrFrom>
              <a:clrTo>
                <a:srgbClr val="F1F1E7">
                  <a:alpha val="0"/>
                </a:srgbClr>
              </a:clrTo>
            </a:clrChange>
            <a:extLst>
              <a:ext uri="{28A0092B-C50C-407E-A947-70E740481C1C}">
                <a14:useLocalDpi xmlns:a14="http://schemas.microsoft.com/office/drawing/2010/main" val="0"/>
              </a:ext>
            </a:extLst>
          </a:blip>
          <a:srcRect/>
          <a:stretch>
            <a:fillRect/>
          </a:stretch>
        </p:blipFill>
        <p:spPr bwMode="auto">
          <a:xfrm>
            <a:off x="171450" y="114300"/>
            <a:ext cx="5270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a:off x="1270000" y="3286125"/>
            <a:ext cx="7659688" cy="0"/>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Text Placeholder 8"/>
          <p:cNvSpPr>
            <a:spLocks noGrp="1"/>
          </p:cNvSpPr>
          <p:nvPr>
            <p:ph type="body" sz="quarter" idx="13"/>
          </p:nvPr>
        </p:nvSpPr>
        <p:spPr>
          <a:xfrm>
            <a:off x="1270000" y="2428868"/>
            <a:ext cx="6373834" cy="1468800"/>
          </a:xfrm>
          <a:prstGeom prst="rect">
            <a:avLst/>
          </a:prstGeom>
          <a:noFill/>
          <a:ln w="9525">
            <a:noFill/>
            <a:miter lim="800000"/>
            <a:headEnd/>
            <a:tailEnd/>
          </a:ln>
        </p:spPr>
        <p:txBody>
          <a:bodyPr anchor="t"/>
          <a:lstStyle>
            <a:lvl1pPr algn="l" defTabSz="457200" rtl="0" fontAlgn="base">
              <a:spcBef>
                <a:spcPct val="0"/>
              </a:spcBef>
              <a:spcAft>
                <a:spcPct val="0"/>
              </a:spcAft>
              <a:defRPr lang="en-US" sz="4400" b="0" kern="1200" baseline="0" dirty="0" smtClean="0">
                <a:solidFill>
                  <a:srgbClr val="F3F2E9"/>
                </a:solidFill>
                <a:latin typeface="Arial" charset="0"/>
                <a:ea typeface="+mn-ea"/>
                <a:cs typeface="Arial" charset="0"/>
              </a:defRPr>
            </a:lvl1pPr>
            <a:lvl2pPr algn="l" defTabSz="457200" rtl="0" fontAlgn="base">
              <a:spcBef>
                <a:spcPct val="0"/>
              </a:spcBef>
              <a:spcAft>
                <a:spcPct val="0"/>
              </a:spcAft>
              <a:buNone/>
              <a:defRPr lang="en-US" sz="4400" kern="1200" dirty="0" smtClean="0">
                <a:solidFill>
                  <a:srgbClr val="F3F2E9"/>
                </a:solidFill>
                <a:latin typeface="Arial" charset="0"/>
                <a:ea typeface="+mn-ea"/>
                <a:cs typeface="Arial" charset="0"/>
              </a:defRPr>
            </a:lvl2pPr>
            <a:lvl3pPr marL="266700" indent="-266700" algn="l" defTabSz="457200" rtl="0" fontAlgn="base">
              <a:spcBef>
                <a:spcPct val="0"/>
              </a:spcBef>
              <a:spcAft>
                <a:spcPct val="0"/>
              </a:spcAft>
              <a:buFont typeface="Arial" pitchFamily="34" charset="0"/>
              <a:buChar char="–"/>
              <a:defRPr lang="en-IE" sz="4400" kern="1200" dirty="0">
                <a:solidFill>
                  <a:srgbClr val="F3F2E9"/>
                </a:solidFill>
                <a:latin typeface="Arial" charset="0"/>
                <a:ea typeface="+mn-ea"/>
                <a:cs typeface="Arial" charset="0"/>
              </a:defRPr>
            </a:lvl3pPr>
          </a:lstStyle>
          <a:p>
            <a:pPr lvl="0"/>
            <a:r>
              <a:rPr lang="en-US" smtClean="0"/>
              <a:t>Click to edit Master text styles</a:t>
            </a:r>
          </a:p>
        </p:txBody>
      </p:sp>
      <p:sp>
        <p:nvSpPr>
          <p:cNvPr id="10" name="Title 9"/>
          <p:cNvSpPr>
            <a:spLocks noGrp="1"/>
          </p:cNvSpPr>
          <p:nvPr>
            <p:ph type="title"/>
          </p:nvPr>
        </p:nvSpPr>
        <p:spPr>
          <a:xfrm>
            <a:off x="5857884" y="142852"/>
            <a:ext cx="3143272" cy="785818"/>
          </a:xfrm>
          <a:prstGeom prst="rect">
            <a:avLst/>
          </a:prstGeom>
          <a:noFill/>
          <a:ln w="9525">
            <a:noFill/>
            <a:miter lim="800000"/>
            <a:headEnd/>
            <a:tailEnd/>
          </a:ln>
        </p:spPr>
        <p:txBody>
          <a:bodyPr/>
          <a:lstStyle>
            <a:lvl1pPr algn="r" defTabSz="457200" rtl="0" fontAlgn="base">
              <a:spcBef>
                <a:spcPct val="0"/>
              </a:spcBef>
              <a:spcAft>
                <a:spcPct val="0"/>
              </a:spcAft>
              <a:defRPr lang="en-US" sz="1400" b="0" kern="1200" dirty="0">
                <a:solidFill>
                  <a:srgbClr val="404040"/>
                </a:solidFill>
                <a:latin typeface="Arial" charset="0"/>
                <a:ea typeface="+mn-ea"/>
                <a:cs typeface="Arial" charset="0"/>
              </a:defRPr>
            </a:lvl1pPr>
          </a:lstStyle>
          <a:p>
            <a:r>
              <a:rPr lang="en-US" smtClean="0"/>
              <a:t>Click to edit Master title style</a:t>
            </a:r>
            <a:endParaRPr lang="en-US" dirty="0"/>
          </a:p>
        </p:txBody>
      </p:sp>
      <p:sp>
        <p:nvSpPr>
          <p:cNvPr id="17" name="Text Placeholder 16"/>
          <p:cNvSpPr>
            <a:spLocks noGrp="1"/>
          </p:cNvSpPr>
          <p:nvPr>
            <p:ph type="body" sz="quarter" idx="14"/>
          </p:nvPr>
        </p:nvSpPr>
        <p:spPr>
          <a:xfrm>
            <a:off x="1270000" y="3429000"/>
            <a:ext cx="6012000" cy="1468800"/>
          </a:xfrm>
          <a:prstGeom prst="rect">
            <a:avLst/>
          </a:prstGeom>
        </p:spPr>
        <p:txBody>
          <a:bodyPr>
            <a:normAutofit/>
          </a:bodyPr>
          <a:lstStyle>
            <a:lvl1pPr marL="266700" marR="0" indent="-266700" algn="l" defTabSz="457200" rtl="0" eaLnBrk="1" fontAlgn="auto" latinLnBrk="0" hangingPunct="1">
              <a:lnSpc>
                <a:spcPct val="100000"/>
              </a:lnSpc>
              <a:spcBef>
                <a:spcPct val="20000"/>
              </a:spcBef>
              <a:spcAft>
                <a:spcPts val="0"/>
              </a:spcAft>
              <a:buClrTx/>
              <a:buSzTx/>
              <a:buFont typeface="Arial" pitchFamily="34" charset="0"/>
              <a:buChar char="–"/>
              <a:tabLst/>
              <a:defRPr sz="2000" b="0">
                <a:solidFill>
                  <a:srgbClr val="404040"/>
                </a:solidFill>
                <a:latin typeface="Arial" pitchFamily="34" charset="0"/>
                <a:cs typeface="Arial" pitchFamily="34" charset="0"/>
              </a:defRPr>
            </a:lvl1pPr>
            <a:lvl3pPr>
              <a:defRPr sz="2000">
                <a:latin typeface="Arial" pitchFamily="34" charset="0"/>
                <a:cs typeface="Arial" pitchFamily="34" charset="0"/>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 name="Slide Number Placeholder 11"/>
          <p:cNvSpPr>
            <a:spLocks noGrp="1"/>
          </p:cNvSpPr>
          <p:nvPr>
            <p:ph type="sldNum" sz="quarter" idx="15"/>
          </p:nvPr>
        </p:nvSpPr>
        <p:spPr/>
        <p:txBody>
          <a:bodyPr/>
          <a:lstStyle>
            <a:lvl1pPr>
              <a:defRPr smtClean="0"/>
            </a:lvl1pPr>
          </a:lstStyle>
          <a:p>
            <a:pPr>
              <a:defRPr/>
            </a:pPr>
            <a:fld id="{B55DCE5C-91FC-474E-9C37-747534F4A5BA}" type="datetime5">
              <a:rPr lang="en-GB"/>
              <a:pPr>
                <a:defRPr/>
              </a:pPr>
              <a:t>8-Jul-13</a:t>
            </a:fld>
            <a:r>
              <a:rPr lang="en-GB"/>
              <a:t> / </a:t>
            </a:r>
            <a:fld id="{F64B963B-7DD6-4554-946F-B26FCCA6506E}" type="slidenum">
              <a:rPr lang="en-GB"/>
              <a:pPr>
                <a:defRPr/>
              </a:pPr>
              <a:t>‹#›</a:t>
            </a:fld>
            <a:endParaRPr lang="en-GB"/>
          </a:p>
        </p:txBody>
      </p:sp>
      <p:sp>
        <p:nvSpPr>
          <p:cNvPr id="11" name="Footer Placeholder 12"/>
          <p:cNvSpPr>
            <a:spLocks noGrp="1"/>
          </p:cNvSpPr>
          <p:nvPr>
            <p:ph type="ftr" sz="quarter" idx="16"/>
          </p:nvPr>
        </p:nvSpPr>
        <p:spPr/>
        <p:txBody>
          <a:bodyPr/>
          <a:lstStyle>
            <a:lvl1pPr>
              <a:defRPr/>
            </a:lvl1pPr>
          </a:lstStyle>
          <a:p>
            <a:pPr>
              <a:defRPr/>
            </a:pPr>
            <a:r>
              <a:rPr lang="en-IE"/>
              <a:t>Presentation to Company name</a:t>
            </a:r>
            <a:endParaRPr lang="en-IE" dirty="0"/>
          </a:p>
        </p:txBody>
      </p:sp>
    </p:spTree>
    <p:extLst>
      <p:ext uri="{BB962C8B-B14F-4D97-AF65-F5344CB8AC3E}">
        <p14:creationId xmlns:p14="http://schemas.microsoft.com/office/powerpoint/2010/main" val="3976236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47132E21-6580-444B-AEE5-D6A4C316D772}" type="datetime5">
              <a:rPr lang="en-GB"/>
              <a:pPr>
                <a:defRPr/>
              </a:pPr>
              <a:t>8-Jul-13</a:t>
            </a:fld>
            <a:r>
              <a:rPr lang="en-GB"/>
              <a:t> / </a:t>
            </a:r>
            <a:fld id="{09669F48-FAC5-4D08-91B2-AEA698A28E02}"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r>
              <a:rPr lang="en-IE"/>
              <a:t>Presentation to Company name</a:t>
            </a:r>
            <a:endParaRPr lang="en-IE" dirty="0"/>
          </a:p>
        </p:txBody>
      </p:sp>
    </p:spTree>
    <p:extLst>
      <p:ext uri="{BB962C8B-B14F-4D97-AF65-F5344CB8AC3E}">
        <p14:creationId xmlns:p14="http://schemas.microsoft.com/office/powerpoint/2010/main" val="4390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jpe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3F2E9"/>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28" name="Picture 13" descr="master panda.jpg"/>
          <p:cNvPicPr>
            <a:picLocks noChangeAspect="1"/>
          </p:cNvPicPr>
          <p:nvPr/>
        </p:nvPicPr>
        <p:blipFill>
          <a:blip r:embed="rId8">
            <a:clrChange>
              <a:clrFrom>
                <a:srgbClr val="F1F1E7"/>
              </a:clrFrom>
              <a:clrTo>
                <a:srgbClr val="F1F1E7">
                  <a:alpha val="0"/>
                </a:srgbClr>
              </a:clrTo>
            </a:clrChange>
            <a:extLst>
              <a:ext uri="{28A0092B-C50C-407E-A947-70E740481C1C}">
                <a14:useLocalDpi xmlns:a14="http://schemas.microsoft.com/office/drawing/2010/main" val="0"/>
              </a:ext>
            </a:extLst>
          </a:blip>
          <a:srcRect/>
          <a:stretch>
            <a:fillRect/>
          </a:stretch>
        </p:blipFill>
        <p:spPr bwMode="auto">
          <a:xfrm>
            <a:off x="171450" y="114300"/>
            <a:ext cx="5270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4"/>
          <p:cNvSpPr>
            <a:spLocks noGrp="1"/>
          </p:cNvSpPr>
          <p:nvPr>
            <p:ph type="ftr" sz="quarter" idx="3"/>
          </p:nvPr>
        </p:nvSpPr>
        <p:spPr>
          <a:xfrm>
            <a:off x="468313" y="6492875"/>
            <a:ext cx="2133600" cy="365125"/>
          </a:xfrm>
          <a:prstGeom prst="rect">
            <a:avLst/>
          </a:prstGeom>
        </p:spPr>
        <p:txBody>
          <a:bodyPr vert="horz" lIns="91440" tIns="45720" rIns="91440" bIns="45720" rtlCol="0" anchor="b" anchorCtr="0"/>
          <a:lstStyle>
            <a:lvl1pPr algn="ctr">
              <a:defRPr sz="900">
                <a:solidFill>
                  <a:schemeClr val="tx1"/>
                </a:solidFill>
              </a:defRPr>
            </a:lvl1pPr>
          </a:lstStyle>
          <a:p>
            <a:pPr>
              <a:defRPr/>
            </a:pPr>
            <a:r>
              <a:rPr lang="en-IE"/>
              <a:t>Presentation to Company name</a:t>
            </a:r>
            <a:endParaRPr lang="en-IE" dirty="0"/>
          </a:p>
        </p:txBody>
      </p:sp>
      <p:sp>
        <p:nvSpPr>
          <p:cNvPr id="10" name="Slide Number Placeholder 5"/>
          <p:cNvSpPr>
            <a:spLocks noGrp="1"/>
          </p:cNvSpPr>
          <p:nvPr>
            <p:ph type="sldNum" sz="quarter" idx="4"/>
          </p:nvPr>
        </p:nvSpPr>
        <p:spPr>
          <a:xfrm>
            <a:off x="6553200" y="6492875"/>
            <a:ext cx="2133600" cy="365125"/>
          </a:xfrm>
          <a:prstGeom prst="rect">
            <a:avLst/>
          </a:prstGeom>
        </p:spPr>
        <p:txBody>
          <a:bodyPr vert="horz" wrap="square" lIns="91440" tIns="45720" rIns="91440" bIns="45720" numCol="1" anchor="b" anchorCtr="0" compatLnSpc="1">
            <a:prstTxWarp prst="textNoShape">
              <a:avLst/>
            </a:prstTxWarp>
          </a:bodyPr>
          <a:lstStyle>
            <a:lvl1pPr algn="r">
              <a:defRPr sz="900" smtClean="0"/>
            </a:lvl1pPr>
          </a:lstStyle>
          <a:p>
            <a:pPr>
              <a:defRPr/>
            </a:pPr>
            <a:fld id="{5B6F95D9-63A6-4EF8-B4DE-232E389029F8}" type="datetime5">
              <a:rPr lang="en-GB"/>
              <a:pPr>
                <a:defRPr/>
              </a:pPr>
              <a:t>8-Jul-13</a:t>
            </a:fld>
            <a:r>
              <a:rPr lang="en-GB"/>
              <a:t> / </a:t>
            </a:r>
            <a:fld id="{E74D1F7D-680C-43C2-AE6B-E84BC828BBFD}" type="slidenum">
              <a:rPr lang="en-GB"/>
              <a:pPr>
                <a:defRPr/>
              </a:pPr>
              <a:t>‹#›</a:t>
            </a:fld>
            <a:endParaRPr lang="en-GB"/>
          </a:p>
        </p:txBody>
      </p:sp>
      <p:sp>
        <p:nvSpPr>
          <p:cNvPr id="12" name="Rectangle 11"/>
          <p:cNvSpPr/>
          <p:nvPr/>
        </p:nvSpPr>
        <p:spPr>
          <a:xfrm>
            <a:off x="0" y="0"/>
            <a:ext cx="107950" cy="6858000"/>
          </a:xfrm>
          <a:prstGeom prst="rect">
            <a:avLst/>
          </a:prstGeom>
          <a:solidFill>
            <a:srgbClr val="8ABE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87" r:id="rId6"/>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635000" y="6667500"/>
            <a:ext cx="8509000" cy="190500"/>
          </a:xfrm>
          <a:prstGeom prst="rect">
            <a:avLst/>
          </a:prstGeom>
          <a:solidFill>
            <a:srgbClr val="EEECE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sp>
        <p:nvSpPr>
          <p:cNvPr id="10" name="Rectangle 9"/>
          <p:cNvSpPr/>
          <p:nvPr/>
        </p:nvSpPr>
        <p:spPr>
          <a:xfrm>
            <a:off x="0" y="0"/>
            <a:ext cx="800100" cy="6858000"/>
          </a:xfrm>
          <a:prstGeom prst="rect">
            <a:avLst/>
          </a:prstGeom>
          <a:solidFill>
            <a:srgbClr val="EEECE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sp>
        <p:nvSpPr>
          <p:cNvPr id="11" name="Rectangle 10"/>
          <p:cNvSpPr/>
          <p:nvPr/>
        </p:nvSpPr>
        <p:spPr>
          <a:xfrm>
            <a:off x="635000" y="0"/>
            <a:ext cx="8509000" cy="190500"/>
          </a:xfrm>
          <a:prstGeom prst="rect">
            <a:avLst/>
          </a:prstGeom>
          <a:solidFill>
            <a:srgbClr val="EEECE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sp>
        <p:nvSpPr>
          <p:cNvPr id="12" name="Rectangle 11"/>
          <p:cNvSpPr/>
          <p:nvPr/>
        </p:nvSpPr>
        <p:spPr>
          <a:xfrm flipH="1">
            <a:off x="8978900" y="0"/>
            <a:ext cx="211138" cy="6858000"/>
          </a:xfrm>
          <a:prstGeom prst="rect">
            <a:avLst/>
          </a:prstGeom>
          <a:solidFill>
            <a:srgbClr val="EEECE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pic>
        <p:nvPicPr>
          <p:cNvPr id="2054" name="Picture 13" descr="master panda.jpg"/>
          <p:cNvPicPr>
            <a:picLocks noChangeAspect="1"/>
          </p:cNvPicPr>
          <p:nvPr/>
        </p:nvPicPr>
        <p:blipFill>
          <a:blip r:embed="rId5">
            <a:clrChange>
              <a:clrFrom>
                <a:srgbClr val="F1F1E7"/>
              </a:clrFrom>
              <a:clrTo>
                <a:srgbClr val="F1F1E7">
                  <a:alpha val="0"/>
                </a:srgbClr>
              </a:clrTo>
            </a:clrChange>
            <a:extLst>
              <a:ext uri="{28A0092B-C50C-407E-A947-70E740481C1C}">
                <a14:useLocalDpi xmlns:a14="http://schemas.microsoft.com/office/drawing/2010/main" val="0"/>
              </a:ext>
            </a:extLst>
          </a:blip>
          <a:srcRect/>
          <a:stretch>
            <a:fillRect/>
          </a:stretch>
        </p:blipFill>
        <p:spPr bwMode="auto">
          <a:xfrm>
            <a:off x="171450" y="114300"/>
            <a:ext cx="5270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6553200" y="6492875"/>
            <a:ext cx="2133600" cy="365125"/>
          </a:xfrm>
          <a:prstGeom prst="rect">
            <a:avLst/>
          </a:prstGeom>
        </p:spPr>
        <p:txBody>
          <a:bodyPr vert="horz" wrap="square" lIns="91440" tIns="45720" rIns="91440" bIns="45720" numCol="1" anchor="b" anchorCtr="0" compatLnSpc="1">
            <a:prstTxWarp prst="textNoShape">
              <a:avLst/>
            </a:prstTxWarp>
          </a:bodyPr>
          <a:lstStyle>
            <a:lvl1pPr algn="r">
              <a:defRPr sz="900" smtClean="0"/>
            </a:lvl1pPr>
          </a:lstStyle>
          <a:p>
            <a:pPr>
              <a:defRPr/>
            </a:pPr>
            <a:fld id="{47132E21-6580-444B-AEE5-D6A4C316D772}" type="datetime5">
              <a:rPr lang="en-GB"/>
              <a:pPr>
                <a:defRPr/>
              </a:pPr>
              <a:t>8-Jul-13</a:t>
            </a:fld>
            <a:r>
              <a:rPr lang="en-GB"/>
              <a:t> / </a:t>
            </a:r>
            <a:fld id="{D2F7A232-3CCF-4D81-8827-A80BF3E1DDB7}" type="slidenum">
              <a:rPr lang="en-GB"/>
              <a:pPr>
                <a:defRPr/>
              </a:pPr>
              <a:t>‹#›</a:t>
            </a:fld>
            <a:endParaRPr lang="en-GB"/>
          </a:p>
        </p:txBody>
      </p:sp>
      <p:sp>
        <p:nvSpPr>
          <p:cNvPr id="14" name="Rectangle 13"/>
          <p:cNvSpPr/>
          <p:nvPr/>
        </p:nvSpPr>
        <p:spPr>
          <a:xfrm>
            <a:off x="0" y="0"/>
            <a:ext cx="107950" cy="6858000"/>
          </a:xfrm>
          <a:prstGeom prst="rect">
            <a:avLst/>
          </a:prstGeom>
          <a:solidFill>
            <a:srgbClr val="8ABE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sp>
        <p:nvSpPr>
          <p:cNvPr id="5" name="Footer Placeholder 4"/>
          <p:cNvSpPr>
            <a:spLocks noGrp="1"/>
          </p:cNvSpPr>
          <p:nvPr>
            <p:ph type="ftr" sz="quarter" idx="3"/>
          </p:nvPr>
        </p:nvSpPr>
        <p:spPr>
          <a:xfrm>
            <a:off x="755650" y="6500813"/>
            <a:ext cx="2135188" cy="365125"/>
          </a:xfrm>
          <a:prstGeom prst="rect">
            <a:avLst/>
          </a:prstGeom>
        </p:spPr>
        <p:txBody>
          <a:bodyPr vert="horz" lIns="91440" tIns="45720" rIns="91440" bIns="45720" rtlCol="0" anchor="b" anchorCtr="0"/>
          <a:lstStyle>
            <a:lvl1pPr algn="l">
              <a:defRPr sz="900">
                <a:solidFill>
                  <a:schemeClr val="tx1"/>
                </a:solidFill>
              </a:defRPr>
            </a:lvl1pPr>
          </a:lstStyle>
          <a:p>
            <a:pPr>
              <a:defRPr/>
            </a:pPr>
            <a:r>
              <a:rPr lang="en-IE"/>
              <a:t>Presentation to Company name</a:t>
            </a:r>
            <a:endParaRPr lang="en-IE" dirty="0"/>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72" r:id="rId3"/>
  </p:sldLayoutIdLst>
  <p:hf hdr="0" dt="0"/>
  <p:txStyles>
    <p:titleStyle>
      <a:lvl1pPr algn="l" rtl="0" eaLnBrk="0" fontAlgn="base" hangingPunct="0">
        <a:spcBef>
          <a:spcPct val="0"/>
        </a:spcBef>
        <a:spcAft>
          <a:spcPct val="0"/>
        </a:spcAft>
        <a:defRPr sz="3200"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bg1"/>
          </a:solidFill>
          <a:latin typeface="Arial" charset="0"/>
          <a:cs typeface="Arial" charset="0"/>
        </a:defRPr>
      </a:lvl2pPr>
      <a:lvl3pPr algn="l" rtl="0" eaLnBrk="0" fontAlgn="base" hangingPunct="0">
        <a:spcBef>
          <a:spcPct val="0"/>
        </a:spcBef>
        <a:spcAft>
          <a:spcPct val="0"/>
        </a:spcAft>
        <a:defRPr sz="3200">
          <a:solidFill>
            <a:schemeClr val="bg1"/>
          </a:solidFill>
          <a:latin typeface="Arial" charset="0"/>
          <a:cs typeface="Arial" charset="0"/>
        </a:defRPr>
      </a:lvl3pPr>
      <a:lvl4pPr algn="l" rtl="0" eaLnBrk="0" fontAlgn="base" hangingPunct="0">
        <a:spcBef>
          <a:spcPct val="0"/>
        </a:spcBef>
        <a:spcAft>
          <a:spcPct val="0"/>
        </a:spcAft>
        <a:defRPr sz="3200">
          <a:solidFill>
            <a:schemeClr val="bg1"/>
          </a:solidFill>
          <a:latin typeface="Arial" charset="0"/>
          <a:cs typeface="Arial" charset="0"/>
        </a:defRPr>
      </a:lvl4pPr>
      <a:lvl5pPr algn="l" rtl="0" eaLnBrk="0" fontAlgn="base" hangingPunct="0">
        <a:spcBef>
          <a:spcPct val="0"/>
        </a:spcBef>
        <a:spcAft>
          <a:spcPct val="0"/>
        </a:spcAft>
        <a:defRPr sz="3200">
          <a:solidFill>
            <a:schemeClr val="bg1"/>
          </a:solidFill>
          <a:latin typeface="Arial" charset="0"/>
          <a:cs typeface="Arial" charset="0"/>
        </a:defRPr>
      </a:lvl5pPr>
      <a:lvl6pPr marL="457200" algn="l" rtl="0" fontAlgn="base">
        <a:spcBef>
          <a:spcPct val="0"/>
        </a:spcBef>
        <a:spcAft>
          <a:spcPct val="0"/>
        </a:spcAft>
        <a:defRPr sz="3200">
          <a:solidFill>
            <a:schemeClr val="bg1"/>
          </a:solidFill>
          <a:latin typeface="Arial" charset="0"/>
          <a:cs typeface="Arial" charset="0"/>
        </a:defRPr>
      </a:lvl6pPr>
      <a:lvl7pPr marL="914400" algn="l" rtl="0" fontAlgn="base">
        <a:spcBef>
          <a:spcPct val="0"/>
        </a:spcBef>
        <a:spcAft>
          <a:spcPct val="0"/>
        </a:spcAft>
        <a:defRPr sz="3200">
          <a:solidFill>
            <a:schemeClr val="bg1"/>
          </a:solidFill>
          <a:latin typeface="Arial" charset="0"/>
          <a:cs typeface="Arial" charset="0"/>
        </a:defRPr>
      </a:lvl7pPr>
      <a:lvl8pPr marL="1371600" algn="l" rtl="0" fontAlgn="base">
        <a:spcBef>
          <a:spcPct val="0"/>
        </a:spcBef>
        <a:spcAft>
          <a:spcPct val="0"/>
        </a:spcAft>
        <a:defRPr sz="3200">
          <a:solidFill>
            <a:schemeClr val="bg1"/>
          </a:solidFill>
          <a:latin typeface="Arial" charset="0"/>
          <a:cs typeface="Arial" charset="0"/>
        </a:defRPr>
      </a:lvl8pPr>
      <a:lvl9pPr marL="1828800" algn="l" rtl="0" fontAlgn="base">
        <a:spcBef>
          <a:spcPct val="0"/>
        </a:spcBef>
        <a:spcAft>
          <a:spcPct val="0"/>
        </a:spcAft>
        <a:defRPr sz="3200">
          <a:solidFill>
            <a:schemeClr val="bg1"/>
          </a:solidFill>
          <a:latin typeface="Arial" charset="0"/>
          <a:cs typeface="Arial" charset="0"/>
        </a:defRPr>
      </a:lvl9pPr>
    </p:titleStyle>
    <p:bodyStyle>
      <a:lvl1pPr marL="342900" indent="-342900" algn="l" defTabSz="457200" rtl="0" eaLnBrk="0" fontAlgn="base" hangingPunct="0">
        <a:spcBef>
          <a:spcPct val="20000"/>
        </a:spcBef>
        <a:spcAft>
          <a:spcPct val="0"/>
        </a:spcAft>
        <a:buFont typeface="Arial" charset="0"/>
        <a:defRPr sz="1600" b="1" kern="1200">
          <a:solidFill>
            <a:schemeClr val="bg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Arial"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Arial"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3F2E9"/>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68313" y="6492875"/>
            <a:ext cx="2895600" cy="365125"/>
          </a:xfrm>
          <a:prstGeom prst="rect">
            <a:avLst/>
          </a:prstGeom>
        </p:spPr>
        <p:txBody>
          <a:bodyPr vert="horz" lIns="91440" tIns="45720" rIns="91440" bIns="45720" rtlCol="0" anchor="b" anchorCtr="0"/>
          <a:lstStyle>
            <a:lvl1pPr algn="l">
              <a:defRPr sz="900">
                <a:solidFill>
                  <a:schemeClr val="tx1"/>
                </a:solidFill>
              </a:defRPr>
            </a:lvl1pPr>
          </a:lstStyle>
          <a:p>
            <a:pPr>
              <a:defRPr/>
            </a:pPr>
            <a:r>
              <a:rPr lang="en-IE"/>
              <a:t>Presentation to Company name</a:t>
            </a:r>
            <a:endParaRPr lang="en-IE" dirty="0"/>
          </a:p>
        </p:txBody>
      </p:sp>
      <p:sp>
        <p:nvSpPr>
          <p:cNvPr id="3075" name="Title Placeholder 15"/>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6" name="Text Placeholder 16"/>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wrap="square" lIns="91440" tIns="45720" rIns="91440" bIns="45720" numCol="1" anchor="b" anchorCtr="0" compatLnSpc="1">
            <a:prstTxWarp prst="textNoShape">
              <a:avLst/>
            </a:prstTxWarp>
          </a:bodyPr>
          <a:lstStyle>
            <a:lvl1pPr algn="r">
              <a:defRPr sz="900" smtClean="0"/>
            </a:lvl1pPr>
          </a:lstStyle>
          <a:p>
            <a:pPr>
              <a:defRPr/>
            </a:pPr>
            <a:fld id="{4FD9F3A1-375A-46CC-AF9D-7B62EC463D24}" type="datetime5">
              <a:rPr lang="en-GB"/>
              <a:pPr>
                <a:defRPr/>
              </a:pPr>
              <a:t>8-Jul-13</a:t>
            </a:fld>
            <a:r>
              <a:rPr lang="en-GB"/>
              <a:t> / </a:t>
            </a:r>
            <a:fld id="{EE4D217F-1822-481D-BD4A-A46091508590}" type="slidenum">
              <a:rPr lang="en-GB"/>
              <a:pPr>
                <a:defRPr/>
              </a:pPr>
              <a:t>‹#›</a:t>
            </a:fld>
            <a:endParaRPr lang="en-GB"/>
          </a:p>
        </p:txBody>
      </p:sp>
      <p:sp>
        <p:nvSpPr>
          <p:cNvPr id="9" name="Rectangle 8"/>
          <p:cNvSpPr/>
          <p:nvPr/>
        </p:nvSpPr>
        <p:spPr>
          <a:xfrm>
            <a:off x="-36513" y="4763"/>
            <a:ext cx="107951" cy="6858000"/>
          </a:xfrm>
          <a:prstGeom prst="rect">
            <a:avLst/>
          </a:prstGeom>
          <a:solidFill>
            <a:srgbClr val="8ABE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pic>
        <p:nvPicPr>
          <p:cNvPr id="3079" name="Picture 13" descr="master panda.jpg"/>
          <p:cNvPicPr>
            <a:picLocks noChangeAspect="1"/>
          </p:cNvPicPr>
          <p:nvPr/>
        </p:nvPicPr>
        <p:blipFill>
          <a:blip r:embed="rId7">
            <a:clrChange>
              <a:clrFrom>
                <a:srgbClr val="F1F1E7"/>
              </a:clrFrom>
              <a:clrTo>
                <a:srgbClr val="F1F1E7">
                  <a:alpha val="0"/>
                </a:srgbClr>
              </a:clrTo>
            </a:clrChange>
            <a:extLst>
              <a:ext uri="{28A0092B-C50C-407E-A947-70E740481C1C}">
                <a14:useLocalDpi xmlns:a14="http://schemas.microsoft.com/office/drawing/2010/main" val="0"/>
              </a:ext>
            </a:extLst>
          </a:blip>
          <a:srcRect/>
          <a:stretch>
            <a:fillRect/>
          </a:stretch>
        </p:blipFill>
        <p:spPr bwMode="auto">
          <a:xfrm>
            <a:off x="171450" y="114300"/>
            <a:ext cx="5270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1" r:id="rId1"/>
    <p:sldLayoutId id="2147483773" r:id="rId2"/>
    <p:sldLayoutId id="2147483782" r:id="rId3"/>
    <p:sldLayoutId id="2147483783" r:id="rId4"/>
    <p:sldLayoutId id="2147483784" r:id="rId5"/>
  </p:sldLayoutIdLst>
  <p:hf hdr="0" dt="0"/>
  <p:txStyles>
    <p:titleStyle>
      <a:lvl1pPr algn="ctr" rtl="0" eaLnBrk="0" fontAlgn="base" hangingPunct="0">
        <a:spcBef>
          <a:spcPct val="0"/>
        </a:spcBef>
        <a:spcAft>
          <a:spcPct val="0"/>
        </a:spcAft>
        <a:defRPr sz="44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3F2E9"/>
        </a:solidFill>
        <a:effectLst/>
      </p:bgPr>
    </p:bg>
    <p:spTree>
      <p:nvGrpSpPr>
        <p:cNvPr id="1" name=""/>
        <p:cNvGrpSpPr/>
        <p:nvPr/>
      </p:nvGrpSpPr>
      <p:grpSpPr>
        <a:xfrm>
          <a:off x="0" y="0"/>
          <a:ext cx="0" cy="0"/>
          <a:chOff x="0" y="0"/>
          <a:chExt cx="0" cy="0"/>
        </a:xfrm>
      </p:grpSpPr>
      <p:sp>
        <p:nvSpPr>
          <p:cNvPr id="13" name="Slide Number Placeholder 10"/>
          <p:cNvSpPr>
            <a:spLocks noGrp="1"/>
          </p:cNvSpPr>
          <p:nvPr>
            <p:ph type="sldNum" sz="quarter" idx="4"/>
          </p:nvPr>
        </p:nvSpPr>
        <p:spPr>
          <a:xfrm>
            <a:off x="6553200" y="6500813"/>
            <a:ext cx="2133600" cy="365125"/>
          </a:xfrm>
          <a:prstGeom prst="rect">
            <a:avLst/>
          </a:prstGeom>
        </p:spPr>
        <p:txBody>
          <a:bodyPr vert="horz" wrap="square" lIns="91440" tIns="45720" rIns="91440" bIns="45720" numCol="1" anchor="b" anchorCtr="0" compatLnSpc="1">
            <a:prstTxWarp prst="textNoShape">
              <a:avLst/>
            </a:prstTxWarp>
          </a:bodyPr>
          <a:lstStyle>
            <a:lvl1pPr algn="r">
              <a:defRPr sz="900" smtClean="0"/>
            </a:lvl1pPr>
          </a:lstStyle>
          <a:p>
            <a:pPr>
              <a:defRPr/>
            </a:pPr>
            <a:fld id="{EABAEBA3-5832-4659-B05F-9F46A0D4DD9F}" type="datetime5">
              <a:rPr lang="en-GB"/>
              <a:pPr>
                <a:defRPr/>
              </a:pPr>
              <a:t>8-Jul-13</a:t>
            </a:fld>
            <a:r>
              <a:rPr lang="en-GB"/>
              <a:t> / </a:t>
            </a:r>
            <a:fld id="{E75900CF-A8C4-4A39-AC58-130D624A1128}" type="slidenum">
              <a:rPr lang="en-GB"/>
              <a:pPr>
                <a:defRPr/>
              </a:pPr>
              <a:t>‹#›</a:t>
            </a:fld>
            <a:endParaRPr lang="en-GB"/>
          </a:p>
        </p:txBody>
      </p:sp>
      <p:sp>
        <p:nvSpPr>
          <p:cNvPr id="14" name="Footer Placeholder 11"/>
          <p:cNvSpPr>
            <a:spLocks noGrp="1"/>
          </p:cNvSpPr>
          <p:nvPr>
            <p:ph type="ftr" sz="quarter" idx="3"/>
          </p:nvPr>
        </p:nvSpPr>
        <p:spPr>
          <a:xfrm>
            <a:off x="395288" y="6500813"/>
            <a:ext cx="2895600" cy="365125"/>
          </a:xfrm>
          <a:prstGeom prst="rect">
            <a:avLst/>
          </a:prstGeom>
        </p:spPr>
        <p:txBody>
          <a:bodyPr anchor="b"/>
          <a:lstStyle>
            <a:lvl1pPr algn="l">
              <a:defRPr sz="900"/>
            </a:lvl1pPr>
          </a:lstStyle>
          <a:p>
            <a:pPr>
              <a:defRPr/>
            </a:pPr>
            <a:r>
              <a:rPr lang="en-IE"/>
              <a:t>Presentation to Company name</a:t>
            </a:r>
            <a:endParaRPr lang="en-IE" dirty="0"/>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10.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Placeholder 20" descr="amazon.jpg"/>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2528" r="2528"/>
          <a:stretch>
            <a:fillRect/>
          </a:stretch>
        </p:blipFill>
        <p:spPr bwMode="auto">
          <a:xfrm>
            <a:off x="827584" y="163785"/>
            <a:ext cx="8229600" cy="6505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4"/>
          <p:cNvSpPr>
            <a:spLocks noChangeArrowheads="1"/>
          </p:cNvSpPr>
          <p:nvPr/>
        </p:nvSpPr>
        <p:spPr bwMode="auto">
          <a:xfrm>
            <a:off x="2685132" y="2924944"/>
            <a:ext cx="6327551" cy="3644900"/>
          </a:xfrm>
          <a:prstGeom prst="rect">
            <a:avLst/>
          </a:prstGeom>
          <a:solidFill>
            <a:srgbClr val="2D591F">
              <a:alpha val="40784"/>
            </a:srgbClr>
          </a:solidFill>
          <a:ln>
            <a:noFill/>
          </a:ln>
          <a:effectLst>
            <a:outerShdw dist="23000" dir="5400000" rotWithShape="0">
              <a:srgbClr val="80808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457200"/>
            <a:endParaRPr lang="en-US" dirty="0">
              <a:solidFill>
                <a:srgbClr val="FFFFFF"/>
              </a:solidFill>
              <a:latin typeface="Calibri" pitchFamily="34" charset="0"/>
            </a:endParaRPr>
          </a:p>
        </p:txBody>
      </p:sp>
      <p:sp>
        <p:nvSpPr>
          <p:cNvPr id="18437" name="Text Box 9"/>
          <p:cNvSpPr txBox="1">
            <a:spLocks noChangeArrowheads="1"/>
          </p:cNvSpPr>
          <p:nvPr/>
        </p:nvSpPr>
        <p:spPr bwMode="auto">
          <a:xfrm rot="-5400000">
            <a:off x="86519" y="6133307"/>
            <a:ext cx="1265237"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spcBef>
                <a:spcPct val="20000"/>
              </a:spcBef>
              <a:buClr>
                <a:srgbClr val="003893"/>
              </a:buClr>
            </a:pPr>
            <a:r>
              <a:rPr lang="de-CH" sz="600"/>
              <a:t> © Michel Roggo / WWF-Canon</a:t>
            </a:r>
            <a:endParaRPr lang="en-GB" sz="600"/>
          </a:p>
        </p:txBody>
      </p:sp>
      <p:sp>
        <p:nvSpPr>
          <p:cNvPr id="18438" name="Title 1"/>
          <p:cNvSpPr txBox="1">
            <a:spLocks/>
          </p:cNvSpPr>
          <p:nvPr/>
        </p:nvSpPr>
        <p:spPr bwMode="auto">
          <a:xfrm>
            <a:off x="2685132" y="3178944"/>
            <a:ext cx="6351364"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r>
              <a:rPr lang="en-GB" sz="2800" b="1" dirty="0" smtClean="0">
                <a:solidFill>
                  <a:schemeClr val="bg1"/>
                </a:solidFill>
                <a:latin typeface="+mj-lt"/>
              </a:rPr>
              <a:t>Response </a:t>
            </a:r>
            <a:r>
              <a:rPr lang="en-GB" sz="2800" b="1" dirty="0">
                <a:solidFill>
                  <a:schemeClr val="bg1"/>
                </a:solidFill>
                <a:latin typeface="+mj-lt"/>
              </a:rPr>
              <a:t>to the European Commission public consultation on a 2030 climate and energy </a:t>
            </a:r>
            <a:r>
              <a:rPr lang="en-GB" sz="2800" b="1" dirty="0" smtClean="0">
                <a:solidFill>
                  <a:schemeClr val="bg1"/>
                </a:solidFill>
                <a:latin typeface="+mj-lt"/>
              </a:rPr>
              <a:t>package</a:t>
            </a:r>
          </a:p>
          <a:p>
            <a:endParaRPr lang="en-GB" sz="1400" b="1" dirty="0">
              <a:solidFill>
                <a:schemeClr val="bg1"/>
              </a:solidFill>
              <a:latin typeface="+mj-lt"/>
            </a:endParaRPr>
          </a:p>
          <a:p>
            <a:r>
              <a:rPr lang="en-GB" sz="1600" dirty="0" smtClean="0">
                <a:solidFill>
                  <a:schemeClr val="bg1"/>
                </a:solidFill>
                <a:latin typeface="+mj-lt"/>
              </a:rPr>
              <a:t> 2</a:t>
            </a:r>
            <a:r>
              <a:rPr lang="en-GB" sz="1600" baseline="30000" dirty="0" smtClean="0">
                <a:solidFill>
                  <a:schemeClr val="bg1"/>
                </a:solidFill>
                <a:latin typeface="+mj-lt"/>
              </a:rPr>
              <a:t>nd</a:t>
            </a:r>
            <a:r>
              <a:rPr lang="en-GB" sz="1600" dirty="0" smtClean="0">
                <a:solidFill>
                  <a:schemeClr val="bg1"/>
                </a:solidFill>
                <a:latin typeface="+mj-lt"/>
              </a:rPr>
              <a:t> July 2012</a:t>
            </a:r>
            <a:endParaRPr lang="en-US" sz="2000" dirty="0">
              <a:solidFill>
                <a:schemeClr val="bg1"/>
              </a:solidFill>
              <a:latin typeface="+mj-lt"/>
            </a:endParaRPr>
          </a:p>
        </p:txBody>
      </p:sp>
      <p:sp>
        <p:nvSpPr>
          <p:cNvPr id="18439" name="Subtitle 2"/>
          <p:cNvSpPr txBox="1">
            <a:spLocks/>
          </p:cNvSpPr>
          <p:nvPr/>
        </p:nvSpPr>
        <p:spPr bwMode="auto">
          <a:xfrm>
            <a:off x="2685132" y="4886078"/>
            <a:ext cx="6327552" cy="343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r>
              <a:rPr lang="en-GB" b="1" dirty="0" smtClean="0">
                <a:solidFill>
                  <a:schemeClr val="bg1"/>
                </a:solidFill>
                <a:latin typeface="+mn-lt"/>
              </a:rPr>
              <a:t> WWF </a:t>
            </a:r>
            <a:r>
              <a:rPr lang="en-GB" b="1" dirty="0">
                <a:solidFill>
                  <a:schemeClr val="bg1"/>
                </a:solidFill>
                <a:latin typeface="+mn-lt"/>
              </a:rPr>
              <a:t>European Policy </a:t>
            </a:r>
            <a:r>
              <a:rPr lang="en-GB" b="1" dirty="0" smtClean="0">
                <a:solidFill>
                  <a:schemeClr val="bg1"/>
                </a:solidFill>
                <a:latin typeface="+mn-lt"/>
              </a:rPr>
              <a:t>Office</a:t>
            </a:r>
            <a:r>
              <a:rPr lang="en-GB" dirty="0" smtClean="0">
                <a:solidFill>
                  <a:schemeClr val="bg1"/>
                </a:solidFill>
                <a:latin typeface="+mn-lt"/>
              </a:rPr>
              <a:t>, 168 </a:t>
            </a:r>
            <a:r>
              <a:rPr lang="en-GB" dirty="0">
                <a:solidFill>
                  <a:schemeClr val="bg1"/>
                </a:solidFill>
                <a:latin typeface="+mn-lt"/>
              </a:rPr>
              <a:t>Avenue de </a:t>
            </a:r>
            <a:r>
              <a:rPr lang="en-GB" dirty="0" err="1" smtClean="0">
                <a:solidFill>
                  <a:schemeClr val="bg1"/>
                </a:solidFill>
                <a:latin typeface="+mn-lt"/>
              </a:rPr>
              <a:t>Tervuren</a:t>
            </a:r>
            <a:r>
              <a:rPr lang="en-GB" dirty="0" smtClean="0">
                <a:solidFill>
                  <a:schemeClr val="bg1"/>
                </a:solidFill>
                <a:latin typeface="+mn-lt"/>
              </a:rPr>
              <a:t>, Brussels</a:t>
            </a:r>
            <a:endParaRPr lang="en-US" dirty="0">
              <a:solidFill>
                <a:schemeClr val="bg1"/>
              </a:solidFill>
              <a:latin typeface="+mn-lt"/>
            </a:endParaRPr>
          </a:p>
        </p:txBody>
      </p:sp>
      <p:cxnSp>
        <p:nvCxnSpPr>
          <p:cNvPr id="8" name="Straight Connector 7"/>
          <p:cNvCxnSpPr/>
          <p:nvPr/>
        </p:nvCxnSpPr>
        <p:spPr>
          <a:xfrm>
            <a:off x="2829147" y="4747394"/>
            <a:ext cx="5972398" cy="0"/>
          </a:xfrm>
          <a:prstGeom prst="line">
            <a:avLst/>
          </a:prstGeom>
          <a:ln w="6350">
            <a:solidFill>
              <a:srgbClr val="F3F2E9"/>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848074" y="5157192"/>
            <a:ext cx="5972398"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685132" y="5462141"/>
            <a:ext cx="6327552" cy="400110"/>
          </a:xfrm>
          <a:prstGeom prst="rect">
            <a:avLst/>
          </a:prstGeom>
          <a:noFill/>
        </p:spPr>
        <p:txBody>
          <a:bodyPr wrap="square" rtlCol="0">
            <a:spAutoFit/>
          </a:bodyPr>
          <a:lstStyle/>
          <a:p>
            <a:r>
              <a:rPr lang="en-GB" b="0" dirty="0" smtClean="0">
                <a:solidFill>
                  <a:schemeClr val="bg1"/>
                </a:solidFill>
                <a:latin typeface="+mj-lt"/>
              </a:rPr>
              <a:t> EU Transparency Register Nr: 1414929419-24</a:t>
            </a:r>
            <a:endParaRPr lang="en-GB" sz="2000" dirty="0">
              <a:latin typeface="+mj-lt"/>
            </a:endParaRPr>
          </a:p>
        </p:txBody>
      </p:sp>
      <p:sp>
        <p:nvSpPr>
          <p:cNvPr id="18" name="TextBox 17"/>
          <p:cNvSpPr txBox="1"/>
          <p:nvPr/>
        </p:nvSpPr>
        <p:spPr>
          <a:xfrm>
            <a:off x="2685132" y="6346639"/>
            <a:ext cx="6327551" cy="276999"/>
          </a:xfrm>
          <a:prstGeom prst="rect">
            <a:avLst/>
          </a:prstGeom>
          <a:noFill/>
        </p:spPr>
        <p:txBody>
          <a:bodyPr wrap="square" rtlCol="0">
            <a:spAutoFit/>
          </a:bodyPr>
          <a:lstStyle/>
          <a:p>
            <a:r>
              <a:rPr lang="en-GB" sz="1200" dirty="0">
                <a:solidFill>
                  <a:schemeClr val="bg1"/>
                </a:solidFill>
                <a:latin typeface="+mj-lt"/>
              </a:rPr>
              <a:t>Details of the supporting evidence for this submission can be found on pages 18 to </a:t>
            </a:r>
            <a:r>
              <a:rPr lang="en-GB" sz="1200" dirty="0" smtClean="0">
                <a:solidFill>
                  <a:schemeClr val="bg1"/>
                </a:solidFill>
                <a:latin typeface="+mj-lt"/>
              </a:rPr>
              <a:t>20</a:t>
            </a:r>
            <a:endParaRPr lang="en-GB" sz="1200"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116"/>
          <p:cNvSpPr/>
          <p:nvPr/>
        </p:nvSpPr>
        <p:spPr>
          <a:xfrm>
            <a:off x="251520" y="1065040"/>
            <a:ext cx="5321714" cy="5604320"/>
          </a:xfrm>
          <a:prstGeom prst="rect">
            <a:avLst/>
          </a:prstGeom>
          <a:blipFill>
            <a:blip r:embed="rId3"/>
            <a:stretch>
              <a:fillRect/>
            </a:stretch>
          </a:blipFill>
        </p:spPr>
      </p:sp>
      <p:sp>
        <p:nvSpPr>
          <p:cNvPr id="6" name="Shape 117"/>
          <p:cNvSpPr txBox="1">
            <a:spLocks noGrp="1"/>
          </p:cNvSpPr>
          <p:nvPr>
            <p:ph type="title"/>
          </p:nvPr>
        </p:nvSpPr>
        <p:spPr>
          <a:xfrm>
            <a:off x="539552" y="188640"/>
            <a:ext cx="8229600" cy="704999"/>
          </a:xfrm>
          <a:prstGeom prst="rect">
            <a:avLst/>
          </a:prstGeom>
        </p:spPr>
        <p:txBody>
          <a:bodyPr lIns="91425" tIns="91425" rIns="91425" bIns="91425" anchor="b" anchorCtr="0">
            <a:noAutofit/>
          </a:bodyPr>
          <a:lstStyle/>
          <a:p>
            <a:pPr lvl="0" algn="ctr" rtl="0">
              <a:buNone/>
            </a:pPr>
            <a:r>
              <a:rPr lang="en-GB" sz="3200" b="1" dirty="0">
                <a:latin typeface="+mj-lt"/>
              </a:rPr>
              <a:t>Three binding targets work - together	</a:t>
            </a:r>
          </a:p>
        </p:txBody>
      </p:sp>
      <p:sp>
        <p:nvSpPr>
          <p:cNvPr id="7" name="Shape 119"/>
          <p:cNvSpPr txBox="1"/>
          <p:nvPr/>
        </p:nvSpPr>
        <p:spPr>
          <a:xfrm>
            <a:off x="5748800" y="1065040"/>
            <a:ext cx="3259799" cy="3118800"/>
          </a:xfrm>
          <a:prstGeom prst="rect">
            <a:avLst/>
          </a:prstGeom>
          <a:noFill/>
        </p:spPr>
        <p:txBody>
          <a:bodyPr lIns="91425" tIns="91425" rIns="91425" bIns="91425" anchor="t" anchorCtr="0">
            <a:noAutofit/>
          </a:bodyPr>
          <a:lstStyle/>
          <a:p>
            <a:pPr lvl="0" rtl="0">
              <a:buNone/>
            </a:pPr>
            <a:r>
              <a:rPr lang="en-GB" sz="1400" dirty="0">
                <a:latin typeface="+mj-lt"/>
              </a:rPr>
              <a:t>Three targets are required because:</a:t>
            </a:r>
          </a:p>
          <a:p>
            <a:pPr marL="457200" lvl="0" indent="-317500" rtl="0">
              <a:buClr>
                <a:srgbClr val="000000"/>
              </a:buClr>
              <a:buSzPct val="166666"/>
              <a:buFont typeface="Arial"/>
              <a:buChar char="•"/>
            </a:pPr>
            <a:r>
              <a:rPr lang="en-GB" sz="1400" dirty="0">
                <a:latin typeface="+mj-lt"/>
              </a:rPr>
              <a:t>Alone, an extremely high carbon price would be needed to make new low carbon technologies viable without additional </a:t>
            </a:r>
            <a:r>
              <a:rPr lang="en-GB" sz="1400" dirty="0" smtClean="0">
                <a:latin typeface="+mj-lt"/>
              </a:rPr>
              <a:t>support.</a:t>
            </a:r>
            <a:endParaRPr lang="en-GB" sz="1400" dirty="0">
              <a:latin typeface="+mj-lt"/>
            </a:endParaRPr>
          </a:p>
          <a:p>
            <a:pPr marL="457200" lvl="0" indent="-317500" rtl="0">
              <a:buClr>
                <a:srgbClr val="000000"/>
              </a:buClr>
              <a:buSzPct val="166666"/>
              <a:buFont typeface="Arial"/>
              <a:buChar char="•"/>
            </a:pPr>
            <a:r>
              <a:rPr lang="en-GB" sz="1400" dirty="0">
                <a:latin typeface="+mj-lt"/>
              </a:rPr>
              <a:t>Alone, a carbon price will not boost energy efficiency measures, which are blocked by non-economic </a:t>
            </a:r>
            <a:r>
              <a:rPr lang="en-GB" sz="1400" dirty="0" smtClean="0">
                <a:latin typeface="+mj-lt"/>
              </a:rPr>
              <a:t>barriers.</a:t>
            </a:r>
            <a:endParaRPr lang="en-GB" sz="1400" dirty="0">
              <a:latin typeface="+mj-lt"/>
            </a:endParaRPr>
          </a:p>
          <a:p>
            <a:pPr marL="457200" lvl="0" indent="-317500">
              <a:buClr>
                <a:srgbClr val="000000"/>
              </a:buClr>
              <a:buSzPct val="166666"/>
              <a:buFont typeface="Arial"/>
              <a:buChar char="•"/>
            </a:pPr>
            <a:r>
              <a:rPr lang="en-GB" sz="1400" dirty="0">
                <a:latin typeface="+mj-lt"/>
              </a:rPr>
              <a:t>Alone, a carbon price without complementary economic and policy support for savings and renewables is not the most economically efficient </a:t>
            </a:r>
            <a:r>
              <a:rPr lang="en-GB" sz="1400" dirty="0" smtClean="0">
                <a:latin typeface="+mj-lt"/>
              </a:rPr>
              <a:t>solution.</a:t>
            </a:r>
            <a:endParaRPr lang="en-GB" sz="1400" dirty="0">
              <a:latin typeface="+mj-lt"/>
            </a:endParaRPr>
          </a:p>
        </p:txBody>
      </p:sp>
      <p:sp>
        <p:nvSpPr>
          <p:cNvPr id="8" name="Shape 120"/>
          <p:cNvSpPr txBox="1"/>
          <p:nvPr/>
        </p:nvSpPr>
        <p:spPr>
          <a:xfrm>
            <a:off x="5748800" y="4576125"/>
            <a:ext cx="3259799" cy="1371599"/>
          </a:xfrm>
          <a:prstGeom prst="rect">
            <a:avLst/>
          </a:prstGeom>
          <a:solidFill>
            <a:srgbClr val="8ABE34"/>
          </a:solidFill>
          <a:ln>
            <a:noFill/>
          </a:ln>
        </p:spPr>
        <p:txBody>
          <a:bodyPr lIns="91425" tIns="91425" rIns="91425" bIns="91425" anchor="t" anchorCtr="0">
            <a:noAutofit/>
          </a:bodyPr>
          <a:lstStyle/>
          <a:p>
            <a:pPr>
              <a:buNone/>
            </a:pPr>
            <a:r>
              <a:rPr lang="en-GB" sz="1400" dirty="0">
                <a:latin typeface="+mj-lt"/>
              </a:rPr>
              <a:t>The European Commission should outline an effective and efficient suite of policies using three targets. This starts by modelling their interaction to be able to set targets appropriately. </a:t>
            </a:r>
          </a:p>
        </p:txBody>
      </p:sp>
    </p:spTree>
    <p:extLst>
      <p:ext uri="{BB962C8B-B14F-4D97-AF65-F5344CB8AC3E}">
        <p14:creationId xmlns:p14="http://schemas.microsoft.com/office/powerpoint/2010/main" val="4202657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126"/>
          <p:cNvSpPr txBox="1">
            <a:spLocks noGrp="1"/>
          </p:cNvSpPr>
          <p:nvPr>
            <p:ph type="body" idx="4294967295"/>
          </p:nvPr>
        </p:nvSpPr>
        <p:spPr>
          <a:xfrm>
            <a:off x="442402" y="1275155"/>
            <a:ext cx="3779699" cy="3652763"/>
          </a:xfrm>
          <a:prstGeom prst="rect">
            <a:avLst/>
          </a:prstGeom>
        </p:spPr>
        <p:txBody>
          <a:bodyPr lIns="91425" tIns="91425" rIns="91425" bIns="91425" anchor="t" anchorCtr="0">
            <a:noAutofit/>
          </a:bodyPr>
          <a:lstStyle/>
          <a:p>
            <a:pPr marL="0" lvl="0" indent="0" rtl="0">
              <a:spcBef>
                <a:spcPts val="0"/>
              </a:spcBef>
              <a:buNone/>
            </a:pPr>
            <a:r>
              <a:rPr lang="en-GB" sz="1400" dirty="0">
                <a:latin typeface="+mj-lt"/>
              </a:rPr>
              <a:t>A GHG target divided into ETS and effort sharing sectors, supported by RE and EE targets, as well as the full range of other measures, requires an EU approach to remain coherent</a:t>
            </a:r>
            <a:r>
              <a:rPr lang="en-GB" sz="1400" dirty="0" smtClean="0">
                <a:latin typeface="+mj-lt"/>
              </a:rPr>
              <a:t>.</a:t>
            </a:r>
          </a:p>
          <a:p>
            <a:pPr marL="0" lvl="0" indent="0" rtl="0">
              <a:spcBef>
                <a:spcPts val="0"/>
              </a:spcBef>
              <a:buNone/>
            </a:pPr>
            <a:endParaRPr lang="en-GB" sz="1400" dirty="0">
              <a:latin typeface="+mj-lt"/>
            </a:endParaRPr>
          </a:p>
          <a:p>
            <a:pPr marL="0" lvl="0" indent="0" rtl="0">
              <a:spcBef>
                <a:spcPts val="0"/>
              </a:spcBef>
              <a:buNone/>
            </a:pPr>
            <a:r>
              <a:rPr lang="en-GB" sz="1400" dirty="0">
                <a:latin typeface="+mj-lt"/>
              </a:rPr>
              <a:t>An ETS system can only function correctly if it takes into account related actions to increase renewable energy and energy efficiency, because these have a direct influence on the supply and demand balance in the system. Unless renewable energy and energy efficiency targets are set at EU level the EU ETS will not be able to take into account the disparate, un-coordinated efforts of individual member states and will not be able to function properly - inevitably creating a price that is suboptimal. </a:t>
            </a:r>
          </a:p>
        </p:txBody>
      </p:sp>
      <p:sp>
        <p:nvSpPr>
          <p:cNvPr id="6" name="Shape 127"/>
          <p:cNvSpPr txBox="1">
            <a:spLocks noGrp="1"/>
          </p:cNvSpPr>
          <p:nvPr>
            <p:ph type="title"/>
          </p:nvPr>
        </p:nvSpPr>
        <p:spPr>
          <a:xfrm>
            <a:off x="457200" y="126644"/>
            <a:ext cx="8229600" cy="631200"/>
          </a:xfrm>
          <a:prstGeom prst="rect">
            <a:avLst/>
          </a:prstGeom>
        </p:spPr>
        <p:txBody>
          <a:bodyPr lIns="91425" tIns="91425" rIns="91425" bIns="91425" anchor="b" anchorCtr="0">
            <a:noAutofit/>
          </a:bodyPr>
          <a:lstStyle/>
          <a:p>
            <a:pPr algn="ctr">
              <a:buNone/>
            </a:pPr>
            <a:r>
              <a:rPr lang="en-GB" sz="3200" b="1" dirty="0">
                <a:latin typeface="+mj-lt"/>
              </a:rPr>
              <a:t>Targets should be set at EU level</a:t>
            </a:r>
          </a:p>
        </p:txBody>
      </p:sp>
      <p:sp>
        <p:nvSpPr>
          <p:cNvPr id="7" name="Shape 128"/>
          <p:cNvSpPr txBox="1"/>
          <p:nvPr/>
        </p:nvSpPr>
        <p:spPr>
          <a:xfrm>
            <a:off x="442402" y="5661248"/>
            <a:ext cx="8229600" cy="1022700"/>
          </a:xfrm>
          <a:prstGeom prst="rect">
            <a:avLst/>
          </a:prstGeom>
          <a:solidFill>
            <a:srgbClr val="8ABE34"/>
          </a:solidFill>
        </p:spPr>
        <p:txBody>
          <a:bodyPr lIns="91425" tIns="91425" rIns="91425" bIns="91425" anchor="t" anchorCtr="0">
            <a:noAutofit/>
          </a:bodyPr>
          <a:lstStyle/>
          <a:p>
            <a:pPr>
              <a:buNone/>
            </a:pPr>
            <a:r>
              <a:rPr lang="en-GB" sz="1400" dirty="0">
                <a:latin typeface="+mj-lt"/>
              </a:rPr>
              <a:t>The European Commission should propose to model, agree and implement a suite of targets together to ensure proper interaction. It is also essential to limit offsets and set an adequate reduction goal, to avoid the current situation where the EU is 'overachieving' while not in fact making sufficient effort to play its part in fighting climate change.</a:t>
            </a:r>
          </a:p>
        </p:txBody>
      </p:sp>
      <p:sp>
        <p:nvSpPr>
          <p:cNvPr id="8" name="Shape 129"/>
          <p:cNvSpPr/>
          <p:nvPr/>
        </p:nvSpPr>
        <p:spPr>
          <a:xfrm>
            <a:off x="4448174" y="973874"/>
            <a:ext cx="4223827" cy="4543358"/>
          </a:xfrm>
          <a:prstGeom prst="rect">
            <a:avLst/>
          </a:prstGeom>
          <a:blipFill>
            <a:blip r:embed="rId3"/>
            <a:stretch>
              <a:fillRect/>
            </a:stretch>
          </a:blipFill>
        </p:spPr>
      </p:sp>
    </p:spTree>
    <p:extLst>
      <p:ext uri="{BB962C8B-B14F-4D97-AF65-F5344CB8AC3E}">
        <p14:creationId xmlns:p14="http://schemas.microsoft.com/office/powerpoint/2010/main" val="3411283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135"/>
          <p:cNvSpPr txBox="1">
            <a:spLocks noGrp="1"/>
          </p:cNvSpPr>
          <p:nvPr>
            <p:ph type="body" idx="4294967295"/>
          </p:nvPr>
        </p:nvSpPr>
        <p:spPr>
          <a:xfrm>
            <a:off x="303678" y="1182688"/>
            <a:ext cx="8565771" cy="4680520"/>
          </a:xfrm>
          <a:prstGeom prst="rect">
            <a:avLst/>
          </a:prstGeom>
        </p:spPr>
        <p:txBody>
          <a:bodyPr lIns="91425" tIns="91425" rIns="91425" bIns="91425" anchor="t" anchorCtr="0">
            <a:noAutofit/>
          </a:bodyPr>
          <a:lstStyle/>
          <a:p>
            <a:pPr marL="0" lvl="0" indent="0" rtl="0">
              <a:spcBef>
                <a:spcPts val="0"/>
              </a:spcBef>
              <a:buNone/>
            </a:pPr>
            <a:r>
              <a:rPr lang="en-GB" sz="1400" dirty="0">
                <a:latin typeface="+mj-lt"/>
              </a:rPr>
              <a:t>The EU ETS is failing.  Today, </a:t>
            </a:r>
          </a:p>
          <a:p>
            <a:pPr marL="0" lvl="0" indent="0" rtl="0">
              <a:spcBef>
                <a:spcPts val="0"/>
              </a:spcBef>
              <a:buNone/>
            </a:pPr>
            <a:r>
              <a:rPr lang="en-GB" sz="1400" dirty="0">
                <a:latin typeface="+mj-lt"/>
              </a:rPr>
              <a:t>there is insufficient </a:t>
            </a:r>
            <a:r>
              <a:rPr lang="en-GB" sz="1400" b="1" dirty="0">
                <a:latin typeface="+mj-lt"/>
              </a:rPr>
              <a:t>scarcity </a:t>
            </a:r>
          </a:p>
          <a:p>
            <a:pPr marL="0" lvl="0" indent="0" rtl="0">
              <a:spcBef>
                <a:spcPts val="0"/>
              </a:spcBef>
              <a:buNone/>
            </a:pPr>
            <a:r>
              <a:rPr lang="en-GB" sz="1400" b="1" dirty="0">
                <a:latin typeface="+mj-lt"/>
              </a:rPr>
              <a:t>of emission allowances in </a:t>
            </a:r>
          </a:p>
          <a:p>
            <a:pPr marL="0" lvl="0" indent="0" rtl="0">
              <a:spcBef>
                <a:spcPts val="0"/>
              </a:spcBef>
              <a:buNone/>
            </a:pPr>
            <a:r>
              <a:rPr lang="en-GB" sz="1400" b="1" dirty="0">
                <a:latin typeface="+mj-lt"/>
              </a:rPr>
              <a:t>the system</a:t>
            </a:r>
            <a:r>
              <a:rPr lang="en-GB" sz="1400" dirty="0">
                <a:latin typeface="+mj-lt"/>
              </a:rPr>
              <a:t>, which means the </a:t>
            </a:r>
          </a:p>
          <a:p>
            <a:pPr marL="0" lvl="0" indent="0" rtl="0">
              <a:spcBef>
                <a:spcPts val="0"/>
              </a:spcBef>
              <a:buNone/>
            </a:pPr>
            <a:r>
              <a:rPr lang="en-GB" sz="1400" dirty="0">
                <a:latin typeface="+mj-lt"/>
              </a:rPr>
              <a:t>intended price pressure on </a:t>
            </a:r>
          </a:p>
          <a:p>
            <a:pPr marL="0" lvl="0" indent="0" rtl="0">
              <a:spcBef>
                <a:spcPts val="0"/>
              </a:spcBef>
              <a:buNone/>
            </a:pPr>
            <a:r>
              <a:rPr lang="en-GB" sz="1400" dirty="0">
                <a:latin typeface="+mj-lt"/>
              </a:rPr>
              <a:t>pollution does not exist. This </a:t>
            </a:r>
          </a:p>
          <a:p>
            <a:pPr marL="0" lvl="0" indent="0" rtl="0">
              <a:spcBef>
                <a:spcPts val="0"/>
              </a:spcBef>
              <a:buNone/>
            </a:pPr>
            <a:r>
              <a:rPr lang="en-GB" sz="1400" dirty="0">
                <a:latin typeface="+mj-lt"/>
              </a:rPr>
              <a:t>pressure will only come if there</a:t>
            </a:r>
          </a:p>
          <a:p>
            <a:pPr marL="0" lvl="0" indent="0" rtl="0">
              <a:spcBef>
                <a:spcPts val="0"/>
              </a:spcBef>
              <a:buNone/>
            </a:pPr>
            <a:r>
              <a:rPr lang="en-GB" sz="1400" dirty="0">
                <a:latin typeface="+mj-lt"/>
              </a:rPr>
              <a:t>is a sufficiently </a:t>
            </a:r>
            <a:r>
              <a:rPr lang="en-GB" sz="1400" b="1" dirty="0">
                <a:latin typeface="+mj-lt"/>
              </a:rPr>
              <a:t>stringent </a:t>
            </a:r>
          </a:p>
          <a:p>
            <a:pPr marL="0" lvl="0" indent="0" rtl="0">
              <a:spcBef>
                <a:spcPts val="0"/>
              </a:spcBef>
              <a:buNone/>
            </a:pPr>
            <a:r>
              <a:rPr lang="en-GB" sz="1400" b="1" dirty="0">
                <a:latin typeface="+mj-lt"/>
              </a:rPr>
              <a:t>emissions reduction target </a:t>
            </a:r>
            <a:r>
              <a:rPr lang="en-GB" sz="1400" dirty="0">
                <a:latin typeface="+mj-lt"/>
              </a:rPr>
              <a:t> </a:t>
            </a:r>
          </a:p>
          <a:p>
            <a:pPr marL="0" lvl="0" indent="0" rtl="0">
              <a:spcBef>
                <a:spcPts val="0"/>
              </a:spcBef>
              <a:buNone/>
            </a:pPr>
            <a:r>
              <a:rPr lang="en-GB" sz="1400" dirty="0">
                <a:latin typeface="+mj-lt"/>
              </a:rPr>
              <a:t>that will provide </a:t>
            </a:r>
            <a:r>
              <a:rPr lang="en-GB" sz="1400" b="1" dirty="0">
                <a:latin typeface="+mj-lt"/>
              </a:rPr>
              <a:t>confidence in</a:t>
            </a:r>
          </a:p>
          <a:p>
            <a:pPr marL="0" lvl="0" indent="0" rtl="0">
              <a:spcBef>
                <a:spcPts val="0"/>
              </a:spcBef>
              <a:buNone/>
            </a:pPr>
            <a:r>
              <a:rPr lang="en-GB" sz="1400" b="1" dirty="0">
                <a:latin typeface="+mj-lt"/>
              </a:rPr>
              <a:t>an effective carbon price </a:t>
            </a:r>
            <a:r>
              <a:rPr lang="en-GB" sz="1400" dirty="0">
                <a:latin typeface="+mj-lt"/>
              </a:rPr>
              <a:t>to </a:t>
            </a:r>
          </a:p>
          <a:p>
            <a:pPr marL="0" lvl="0" indent="0" rtl="0">
              <a:spcBef>
                <a:spcPts val="0"/>
              </a:spcBef>
              <a:buNone/>
            </a:pPr>
            <a:r>
              <a:rPr lang="en-GB" sz="1400" dirty="0">
                <a:latin typeface="+mj-lt"/>
              </a:rPr>
              <a:t>drive long term emission </a:t>
            </a:r>
          </a:p>
          <a:p>
            <a:pPr marL="0" lvl="0" indent="0" rtl="0">
              <a:spcBef>
                <a:spcPts val="0"/>
              </a:spcBef>
              <a:buNone/>
            </a:pPr>
            <a:r>
              <a:rPr lang="en-GB" sz="1400" dirty="0">
                <a:latin typeface="+mj-lt"/>
              </a:rPr>
              <a:t>reductions regardless of </a:t>
            </a:r>
          </a:p>
          <a:p>
            <a:pPr marL="0" lvl="0" indent="0" rtl="0">
              <a:spcBef>
                <a:spcPts val="0"/>
              </a:spcBef>
              <a:buNone/>
            </a:pPr>
            <a:r>
              <a:rPr lang="en-GB" sz="1400" dirty="0">
                <a:latin typeface="+mj-lt"/>
              </a:rPr>
              <a:t>unpredictable changes in the </a:t>
            </a:r>
          </a:p>
          <a:p>
            <a:pPr marL="0" lvl="0" indent="0" rtl="0">
              <a:spcBef>
                <a:spcPts val="0"/>
              </a:spcBef>
              <a:buNone/>
            </a:pPr>
            <a:r>
              <a:rPr lang="en-GB" sz="1400" dirty="0">
                <a:latin typeface="+mj-lt"/>
              </a:rPr>
              <a:t>macroeconomic cycle.  This </a:t>
            </a:r>
          </a:p>
          <a:p>
            <a:pPr marL="0" lvl="0" indent="0" rtl="0">
              <a:spcBef>
                <a:spcPts val="0"/>
              </a:spcBef>
              <a:buNone/>
            </a:pPr>
            <a:r>
              <a:rPr lang="en-GB" sz="1400" dirty="0">
                <a:latin typeface="+mj-lt"/>
              </a:rPr>
              <a:t>stringency can be achieved, in </a:t>
            </a:r>
          </a:p>
          <a:p>
            <a:pPr marL="0" lvl="0" indent="0" rtl="0">
              <a:spcBef>
                <a:spcPts val="0"/>
              </a:spcBef>
              <a:buNone/>
            </a:pPr>
            <a:r>
              <a:rPr lang="en-GB" sz="1400" dirty="0">
                <a:latin typeface="+mj-lt"/>
              </a:rPr>
              <a:t>part, by the </a:t>
            </a:r>
            <a:r>
              <a:rPr lang="en-GB" sz="1400" b="1" dirty="0">
                <a:latin typeface="+mj-lt"/>
              </a:rPr>
              <a:t>restricting </a:t>
            </a:r>
          </a:p>
          <a:p>
            <a:pPr marL="0" lvl="0" indent="0" rtl="0">
              <a:spcBef>
                <a:spcPts val="0"/>
              </a:spcBef>
              <a:buNone/>
            </a:pPr>
            <a:r>
              <a:rPr lang="en-GB" sz="1400" b="1" dirty="0">
                <a:latin typeface="+mj-lt"/>
              </a:rPr>
              <a:t>emissions offsets, </a:t>
            </a:r>
            <a:r>
              <a:rPr lang="en-GB" sz="1400" dirty="0">
                <a:latin typeface="+mj-lt"/>
              </a:rPr>
              <a:t>which </a:t>
            </a:r>
          </a:p>
          <a:p>
            <a:pPr marL="0" lvl="0" indent="0" rtl="0">
              <a:spcBef>
                <a:spcPts val="0"/>
              </a:spcBef>
              <a:buNone/>
            </a:pPr>
            <a:r>
              <a:rPr lang="en-GB" sz="1400" dirty="0">
                <a:latin typeface="+mj-lt"/>
              </a:rPr>
              <a:t>have created more than 2/3 of the surplus allowances that depress the EU ETS price.  The combination with the effect of the economic downturn justifies a permanent cancellation of the surplus allowances.  </a:t>
            </a:r>
          </a:p>
        </p:txBody>
      </p:sp>
      <p:sp>
        <p:nvSpPr>
          <p:cNvPr id="6" name="Shape 136"/>
          <p:cNvSpPr txBox="1">
            <a:spLocks noGrp="1"/>
          </p:cNvSpPr>
          <p:nvPr>
            <p:ph type="title"/>
          </p:nvPr>
        </p:nvSpPr>
        <p:spPr>
          <a:xfrm>
            <a:off x="457200" y="91649"/>
            <a:ext cx="8229600" cy="980700"/>
          </a:xfrm>
          <a:prstGeom prst="rect">
            <a:avLst/>
          </a:prstGeom>
        </p:spPr>
        <p:txBody>
          <a:bodyPr lIns="91425" tIns="91425" rIns="91425" bIns="91425" anchor="b" anchorCtr="0">
            <a:noAutofit/>
          </a:bodyPr>
          <a:lstStyle/>
          <a:p>
            <a:pPr lvl="0" algn="ctr" rtl="0">
              <a:buNone/>
            </a:pPr>
            <a:r>
              <a:rPr lang="en-GB" sz="3200" b="1" dirty="0">
                <a:latin typeface="+mj-lt"/>
              </a:rPr>
              <a:t>The EU Emissions Trading Scheme </a:t>
            </a:r>
          </a:p>
          <a:p>
            <a:pPr algn="ctr">
              <a:buNone/>
            </a:pPr>
            <a:r>
              <a:rPr lang="en-GB" sz="3200" b="1" dirty="0">
                <a:latin typeface="+mj-lt"/>
              </a:rPr>
              <a:t>must be made to work</a:t>
            </a:r>
          </a:p>
        </p:txBody>
      </p:sp>
      <p:sp>
        <p:nvSpPr>
          <p:cNvPr id="7" name="Shape 137"/>
          <p:cNvSpPr/>
          <p:nvPr/>
        </p:nvSpPr>
        <p:spPr>
          <a:xfrm>
            <a:off x="2771801" y="1124744"/>
            <a:ext cx="6264695" cy="3960440"/>
          </a:xfrm>
          <a:prstGeom prst="rect">
            <a:avLst/>
          </a:prstGeom>
          <a:blipFill>
            <a:blip r:embed="rId3"/>
            <a:stretch>
              <a:fillRect/>
            </a:stretch>
          </a:blipFill>
        </p:spPr>
      </p:sp>
      <p:sp>
        <p:nvSpPr>
          <p:cNvPr id="8" name="Shape 138"/>
          <p:cNvSpPr txBox="1"/>
          <p:nvPr/>
        </p:nvSpPr>
        <p:spPr>
          <a:xfrm>
            <a:off x="437350" y="5877272"/>
            <a:ext cx="8432099" cy="757328"/>
          </a:xfrm>
          <a:prstGeom prst="rect">
            <a:avLst/>
          </a:prstGeom>
          <a:solidFill>
            <a:srgbClr val="8ABE34"/>
          </a:solidFill>
        </p:spPr>
        <p:txBody>
          <a:bodyPr lIns="91425" tIns="91425" rIns="91425" bIns="91425" anchor="ctr" anchorCtr="0">
            <a:noAutofit/>
          </a:bodyPr>
          <a:lstStyle/>
          <a:p>
            <a:pPr>
              <a:buNone/>
            </a:pPr>
            <a:r>
              <a:rPr lang="en-GB" sz="1400" dirty="0">
                <a:latin typeface="+mj-lt"/>
              </a:rPr>
              <a:t>The EU ETS must become an effective tool for guiding investment and business decisions towards options that will comply with overall emissions reductions targets.  To achieve this, both the short-term fix of the cancellation of surplus allowances and structural reform to increase the linear reduction factor are required. </a:t>
            </a:r>
          </a:p>
        </p:txBody>
      </p:sp>
    </p:spTree>
    <p:extLst>
      <p:ext uri="{BB962C8B-B14F-4D97-AF65-F5344CB8AC3E}">
        <p14:creationId xmlns:p14="http://schemas.microsoft.com/office/powerpoint/2010/main" val="1169387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144"/>
          <p:cNvSpPr txBox="1">
            <a:spLocks/>
          </p:cNvSpPr>
          <p:nvPr/>
        </p:nvSpPr>
        <p:spPr>
          <a:xfrm>
            <a:off x="457200" y="169368"/>
            <a:ext cx="8229600" cy="1001100"/>
          </a:xfrm>
          <a:prstGeom prst="rect">
            <a:avLst/>
          </a:prstGeom>
          <a:noFill/>
          <a:ln>
            <a:noFill/>
          </a:ln>
        </p:spPr>
        <p:txBody>
          <a:bodyPr lIns="91425" tIns="91425" rIns="91425" bIns="91425" anchor="ctr" anchorCtr="0">
            <a:noAutofit/>
          </a:bodyPr>
          <a:lstStyle>
            <a:defPPr marR="0" algn="l" rtl="0">
              <a:lnSpc>
                <a:spcPct val="100000"/>
              </a:lnSpc>
              <a:spcBef>
                <a:spcPts val="0"/>
              </a:spcBef>
              <a:spcAft>
                <a:spcPts val="0"/>
              </a:spcAft>
            </a:defPPr>
            <a:lvl1pPr marL="0" marR="0" indent="228600" algn="l" rtl="0">
              <a:lnSpc>
                <a:spcPct val="100000"/>
              </a:lnSpc>
              <a:spcBef>
                <a:spcPts val="0"/>
              </a:spcBef>
              <a:spcAft>
                <a:spcPts val="0"/>
              </a:spcAft>
              <a:buClr>
                <a:schemeClr val="dk1"/>
              </a:buClr>
              <a:buSzPct val="100000"/>
              <a:buFont typeface="Arial"/>
              <a:buNone/>
              <a:defRPr sz="3600" b="1" i="0" u="none" strike="noStrike" cap="none" baseline="0">
                <a:solidFill>
                  <a:schemeClr val="dk1"/>
                </a:solidFill>
                <a:latin typeface="Arial"/>
                <a:ea typeface="Arial"/>
                <a:cs typeface="Arial"/>
                <a:sym typeface="Arial"/>
                <a:rtl val="0"/>
              </a:defRPr>
            </a:lvl1pPr>
            <a:lvl2pPr marL="0" marR="0" indent="228600" algn="l" rtl="0">
              <a:lnSpc>
                <a:spcPct val="100000"/>
              </a:lnSpc>
              <a:spcBef>
                <a:spcPts val="0"/>
              </a:spcBef>
              <a:spcAft>
                <a:spcPts val="0"/>
              </a:spcAft>
              <a:buClr>
                <a:schemeClr val="dk1"/>
              </a:buClr>
              <a:buSzPct val="100000"/>
              <a:buFont typeface="Arial"/>
              <a:buNone/>
              <a:defRPr sz="3600" b="1" i="0" u="none" strike="noStrike" cap="none" baseline="0">
                <a:solidFill>
                  <a:schemeClr val="dk1"/>
                </a:solidFill>
                <a:latin typeface="Arial"/>
                <a:ea typeface="Arial"/>
                <a:cs typeface="Arial"/>
                <a:sym typeface="Arial"/>
                <a:rtl val="0"/>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pPr algn="ctr"/>
            <a:r>
              <a:rPr lang="en-GB" sz="3200" dirty="0" smtClean="0">
                <a:solidFill>
                  <a:srgbClr val="000000"/>
                </a:solidFill>
                <a:latin typeface="+mj-lt"/>
              </a:rPr>
              <a:t>The EU Effort Sharing Directive </a:t>
            </a:r>
          </a:p>
          <a:p>
            <a:pPr algn="ctr"/>
            <a:r>
              <a:rPr lang="en-GB" sz="3200" dirty="0" smtClean="0">
                <a:solidFill>
                  <a:srgbClr val="000000"/>
                </a:solidFill>
                <a:latin typeface="+mj-lt"/>
              </a:rPr>
              <a:t>is in equal need of reform</a:t>
            </a:r>
            <a:endParaRPr lang="en-GB" sz="3200" dirty="0">
              <a:solidFill>
                <a:srgbClr val="000000"/>
              </a:solidFill>
              <a:latin typeface="+mj-lt"/>
            </a:endParaRPr>
          </a:p>
        </p:txBody>
      </p:sp>
      <p:sp>
        <p:nvSpPr>
          <p:cNvPr id="6" name="Shape 149"/>
          <p:cNvSpPr txBox="1"/>
          <p:nvPr/>
        </p:nvSpPr>
        <p:spPr>
          <a:xfrm>
            <a:off x="208142" y="2687055"/>
            <a:ext cx="3039600" cy="826499"/>
          </a:xfrm>
          <a:prstGeom prst="rect">
            <a:avLst/>
          </a:prstGeom>
          <a:solidFill>
            <a:srgbClr val="8ABE34"/>
          </a:solidFill>
        </p:spPr>
        <p:txBody>
          <a:bodyPr lIns="91425" tIns="91425" rIns="91425" bIns="91425" anchor="t" anchorCtr="0">
            <a:noAutofit/>
          </a:bodyPr>
          <a:lstStyle/>
          <a:p>
            <a:pPr>
              <a:buNone/>
            </a:pPr>
            <a:r>
              <a:rPr lang="en-GB" sz="1400" dirty="0">
                <a:latin typeface="+mj-lt"/>
              </a:rPr>
              <a:t>The Effort Sharing Directive must be reformed in order to ensure it drives emissions cuts in Europe</a:t>
            </a:r>
          </a:p>
        </p:txBody>
      </p:sp>
      <p:sp>
        <p:nvSpPr>
          <p:cNvPr id="7" name="Shape 145"/>
          <p:cNvSpPr txBox="1">
            <a:spLocks/>
          </p:cNvSpPr>
          <p:nvPr/>
        </p:nvSpPr>
        <p:spPr>
          <a:xfrm>
            <a:off x="208217" y="1130500"/>
            <a:ext cx="8796900" cy="1583100"/>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342900" algn="l" rtl="0">
              <a:lnSpc>
                <a:spcPct val="100000"/>
              </a:lnSpc>
              <a:spcBef>
                <a:spcPts val="600"/>
              </a:spcBef>
              <a:spcAft>
                <a:spcPts val="0"/>
              </a:spcAft>
              <a:buClr>
                <a:schemeClr val="dk1"/>
              </a:buClr>
              <a:buSzPct val="166666"/>
              <a:buFont typeface="Arial"/>
              <a:buChar char="•"/>
              <a:defRPr sz="3000" b="0" i="0" u="none" strike="noStrike" cap="none" baseline="0">
                <a:solidFill>
                  <a:schemeClr val="dk1"/>
                </a:solidFill>
                <a:latin typeface="Arial"/>
                <a:ea typeface="Arial"/>
                <a:cs typeface="Arial"/>
                <a:sym typeface="Arial"/>
                <a:rtl val="0"/>
              </a:defRPr>
            </a:lvl1pPr>
            <a:lvl2pPr marL="742950" marR="0" indent="-285750" algn="l" rtl="0">
              <a:lnSpc>
                <a:spcPct val="100000"/>
              </a:lnSpc>
              <a:spcBef>
                <a:spcPts val="480"/>
              </a:spcBef>
              <a:spcAft>
                <a:spcPts val="0"/>
              </a:spcAft>
              <a:buClr>
                <a:schemeClr val="dk1"/>
              </a:buClr>
              <a:buSzPct val="100000"/>
              <a:buFont typeface="Courier New"/>
              <a:buChar char="o"/>
              <a:defRPr sz="2400" b="0" i="0" u="none" strike="noStrike" cap="none" baseline="0">
                <a:solidFill>
                  <a:schemeClr val="dk1"/>
                </a:solidFill>
                <a:latin typeface="Arial"/>
                <a:ea typeface="Arial"/>
                <a:cs typeface="Arial"/>
                <a:sym typeface="Arial"/>
                <a:rtl val="0"/>
              </a:defRPr>
            </a:lvl2pPr>
            <a:lvl3pPr marL="1143000" marR="0" indent="-228600" algn="l" rtl="0">
              <a:lnSpc>
                <a:spcPct val="100000"/>
              </a:lnSpc>
              <a:spcBef>
                <a:spcPts val="480"/>
              </a:spcBef>
              <a:spcAft>
                <a:spcPts val="0"/>
              </a:spcAft>
              <a:buClr>
                <a:schemeClr val="dk1"/>
              </a:buClr>
              <a:buSzPct val="100000"/>
              <a:buFont typeface="Wingdings"/>
              <a:buChar char="§"/>
              <a:defRPr sz="2400" b="0" i="0" u="none" strike="noStrike" cap="none" baseline="0">
                <a:solidFill>
                  <a:schemeClr val="dk1"/>
                </a:solidFill>
                <a:latin typeface="Arial"/>
                <a:ea typeface="Arial"/>
                <a:cs typeface="Arial"/>
                <a:sym typeface="Arial"/>
                <a:rtl val="0"/>
              </a:defRPr>
            </a:lvl3pPr>
            <a:lvl4pPr marL="1600200" marR="0" indent="-228600" algn="l" rtl="0">
              <a:lnSpc>
                <a:spcPct val="100000"/>
              </a:lnSpc>
              <a:spcBef>
                <a:spcPts val="360"/>
              </a:spcBef>
              <a:spcAft>
                <a:spcPts val="0"/>
              </a:spcAft>
              <a:buClr>
                <a:schemeClr val="dk1"/>
              </a:buClr>
              <a:buSzPct val="166666"/>
              <a:buFont typeface="Arial"/>
              <a:buChar char="•"/>
              <a:defRPr sz="1800" b="0" i="0" u="none" strike="noStrike" cap="none" baseline="0">
                <a:solidFill>
                  <a:schemeClr val="dk1"/>
                </a:solidFill>
                <a:latin typeface="Arial"/>
                <a:ea typeface="Arial"/>
                <a:cs typeface="Arial"/>
                <a:sym typeface="Arial"/>
                <a:rtl val="0"/>
              </a:defRPr>
            </a:lvl4pPr>
            <a:lvl5pPr marL="2057400" marR="0" indent="-228600" algn="l" rtl="0">
              <a:lnSpc>
                <a:spcPct val="100000"/>
              </a:lnSpc>
              <a:spcBef>
                <a:spcPts val="360"/>
              </a:spcBef>
              <a:spcAft>
                <a:spcPts val="0"/>
              </a:spcAft>
              <a:buClr>
                <a:schemeClr val="dk1"/>
              </a:buClr>
              <a:buSzPct val="100000"/>
              <a:buFont typeface="Courier New"/>
              <a:buChar char="o"/>
              <a:defRPr sz="1800" b="0" i="0" u="none" strike="noStrike" cap="none" baseline="0">
                <a:solidFill>
                  <a:schemeClr val="dk1"/>
                </a:solidFill>
                <a:latin typeface="Arial"/>
                <a:ea typeface="Arial"/>
                <a:cs typeface="Arial"/>
                <a:sym typeface="Arial"/>
                <a:rtl val="0"/>
              </a:defRPr>
            </a:lvl5pPr>
            <a:lvl6pPr marL="2514600" marR="0" indent="-228600" algn="l" rtl="0">
              <a:lnSpc>
                <a:spcPct val="100000"/>
              </a:lnSpc>
              <a:spcBef>
                <a:spcPts val="360"/>
              </a:spcBef>
              <a:spcAft>
                <a:spcPts val="0"/>
              </a:spcAft>
              <a:buClr>
                <a:schemeClr val="dk1"/>
              </a:buClr>
              <a:buSzPct val="100000"/>
              <a:buFont typeface="Wingdings"/>
              <a:buChar char="§"/>
              <a:defRPr sz="1800" b="0" i="0" u="none" strike="noStrike" cap="none" baseline="0">
                <a:solidFill>
                  <a:schemeClr val="dk1"/>
                </a:solidFill>
                <a:latin typeface="Arial"/>
                <a:ea typeface="Arial"/>
                <a:cs typeface="Arial"/>
                <a:sym typeface="Arial"/>
                <a:rtl val="0"/>
              </a:defRPr>
            </a:lvl6pPr>
            <a:lvl7pPr marL="2971800" marR="0" indent="-228600" algn="l" rtl="0">
              <a:lnSpc>
                <a:spcPct val="100000"/>
              </a:lnSpc>
              <a:spcBef>
                <a:spcPts val="360"/>
              </a:spcBef>
              <a:spcAft>
                <a:spcPts val="0"/>
              </a:spcAft>
              <a:buClr>
                <a:schemeClr val="dk1"/>
              </a:buClr>
              <a:buSzPct val="166666"/>
              <a:buFont typeface="Arial"/>
              <a:buChar char="•"/>
              <a:defRPr sz="1800" b="0" i="0" u="none" strike="noStrike" cap="none" baseline="0">
                <a:solidFill>
                  <a:schemeClr val="dk1"/>
                </a:solidFill>
                <a:latin typeface="Arial"/>
                <a:ea typeface="Arial"/>
                <a:cs typeface="Arial"/>
                <a:sym typeface="Arial"/>
                <a:rtl val="0"/>
              </a:defRPr>
            </a:lvl7pPr>
            <a:lvl8pPr marL="3429000" marR="0" indent="-228600" algn="l" rtl="0">
              <a:lnSpc>
                <a:spcPct val="100000"/>
              </a:lnSpc>
              <a:spcBef>
                <a:spcPts val="360"/>
              </a:spcBef>
              <a:spcAft>
                <a:spcPts val="0"/>
              </a:spcAft>
              <a:buClr>
                <a:schemeClr val="dk1"/>
              </a:buClr>
              <a:buSzPct val="100000"/>
              <a:buFont typeface="Courier New"/>
              <a:buChar char="o"/>
              <a:defRPr sz="1800" b="0" i="0" u="none" strike="noStrike" cap="none" baseline="0">
                <a:solidFill>
                  <a:schemeClr val="dk1"/>
                </a:solidFill>
                <a:latin typeface="Arial"/>
                <a:ea typeface="Arial"/>
                <a:cs typeface="Arial"/>
                <a:sym typeface="Arial"/>
                <a:rtl val="0"/>
              </a:defRPr>
            </a:lvl8pPr>
            <a:lvl9pPr marL="3886200" marR="0" indent="-228600" algn="l" rtl="0">
              <a:lnSpc>
                <a:spcPct val="100000"/>
              </a:lnSpc>
              <a:spcBef>
                <a:spcPts val="360"/>
              </a:spcBef>
              <a:spcAft>
                <a:spcPts val="0"/>
              </a:spcAft>
              <a:buClr>
                <a:schemeClr val="dk1"/>
              </a:buClr>
              <a:buSzPct val="100000"/>
              <a:buFont typeface="Wingdings"/>
              <a:buChar char="§"/>
              <a:defRPr sz="1800" b="0" i="0" u="none" strike="noStrike" cap="none" baseline="0">
                <a:solidFill>
                  <a:schemeClr val="dk1"/>
                </a:solidFill>
                <a:latin typeface="Arial"/>
                <a:ea typeface="Arial"/>
                <a:cs typeface="Arial"/>
                <a:sym typeface="Arial"/>
                <a:rtl val="0"/>
              </a:defRPr>
            </a:lvl9pPr>
          </a:lstStyle>
          <a:p>
            <a:pPr marL="0">
              <a:spcBef>
                <a:spcPts val="0"/>
              </a:spcBef>
              <a:buFont typeface="Arial"/>
              <a:buNone/>
            </a:pPr>
            <a:r>
              <a:rPr lang="en-GB" sz="1400" dirty="0" smtClean="0">
                <a:latin typeface="+mj-lt"/>
              </a:rPr>
              <a:t>Just as the credibility of the EU ETS is under threat from the abundance of surplus credits, so the mechanism for cutting emissions from the non-ETS half of the economy is also being undermined.  The Effort Sharing Directive includes such extensive flexibilities that there is very little pressure on Member States to deliver emissions reductions within their own borders.  Indeed, recent analysis of Europe's progress towards the 20% emissions reduction by 2020 target shows that it is already being exceeded because of the use of offsets (see graph - Sandbag) - meaning that the EU could </a:t>
            </a:r>
            <a:r>
              <a:rPr lang="en-GB" sz="1400" i="1" dirty="0" smtClean="0">
                <a:latin typeface="+mj-lt"/>
              </a:rPr>
              <a:t>increase</a:t>
            </a:r>
            <a:r>
              <a:rPr lang="en-GB" sz="1400" dirty="0" smtClean="0">
                <a:latin typeface="+mj-lt"/>
              </a:rPr>
              <a:t> emissions from now until 2020.</a:t>
            </a:r>
            <a:endParaRPr lang="en-GB" sz="1400" dirty="0">
              <a:latin typeface="+mj-lt"/>
            </a:endParaRPr>
          </a:p>
        </p:txBody>
      </p:sp>
      <p:sp>
        <p:nvSpPr>
          <p:cNvPr id="8" name="Shape 147"/>
          <p:cNvSpPr txBox="1"/>
          <p:nvPr/>
        </p:nvSpPr>
        <p:spPr>
          <a:xfrm>
            <a:off x="208217" y="5899960"/>
            <a:ext cx="8494799" cy="826499"/>
          </a:xfrm>
          <a:prstGeom prst="rect">
            <a:avLst/>
          </a:prstGeom>
          <a:noFill/>
        </p:spPr>
        <p:txBody>
          <a:bodyPr lIns="91425" tIns="91425" rIns="91425" bIns="91425" anchor="t" anchorCtr="0">
            <a:noAutofit/>
          </a:bodyPr>
          <a:lstStyle/>
          <a:p>
            <a:pPr marL="457200" lvl="0" indent="-317500" rtl="0">
              <a:buClr>
                <a:srgbClr val="000000"/>
              </a:buClr>
              <a:buSzPct val="166666"/>
              <a:buFont typeface="Arial"/>
              <a:buChar char="•"/>
            </a:pPr>
            <a:r>
              <a:rPr lang="en-GB" sz="1400" dirty="0">
                <a:solidFill>
                  <a:schemeClr val="dk1"/>
                </a:solidFill>
                <a:latin typeface="+mj-lt"/>
              </a:rPr>
              <a:t>linking differential capabilities to available financing to help meeting the targets</a:t>
            </a:r>
          </a:p>
          <a:p>
            <a:pPr marL="457200" lvl="0" indent="-317500" rtl="0">
              <a:buClr>
                <a:srgbClr val="000000"/>
              </a:buClr>
              <a:buSzPct val="166666"/>
              <a:buFont typeface="Arial"/>
              <a:buChar char="•"/>
            </a:pPr>
            <a:r>
              <a:rPr lang="en-GB" sz="1400" dirty="0">
                <a:solidFill>
                  <a:schemeClr val="dk1"/>
                </a:solidFill>
                <a:latin typeface="+mj-lt"/>
              </a:rPr>
              <a:t>allowing for national analysis that shows the benefits of achieving effort shared targets</a:t>
            </a:r>
          </a:p>
          <a:p>
            <a:pPr marL="457200" lvl="0" indent="-317500" rtl="0">
              <a:buClr>
                <a:srgbClr val="000000"/>
              </a:buClr>
              <a:buSzPct val="166666"/>
              <a:buFont typeface="Arial"/>
              <a:buChar char="•"/>
            </a:pPr>
            <a:r>
              <a:rPr lang="en-GB" sz="1400" dirty="0">
                <a:latin typeface="+mj-lt"/>
              </a:rPr>
              <a:t>helping to improve policy coordination on energy savings and renewables </a:t>
            </a:r>
          </a:p>
        </p:txBody>
      </p:sp>
      <p:sp>
        <p:nvSpPr>
          <p:cNvPr id="9" name="Shape 148"/>
          <p:cNvSpPr txBox="1"/>
          <p:nvPr/>
        </p:nvSpPr>
        <p:spPr>
          <a:xfrm>
            <a:off x="208217" y="3558380"/>
            <a:ext cx="3039600" cy="2624400"/>
          </a:xfrm>
          <a:prstGeom prst="rect">
            <a:avLst/>
          </a:prstGeom>
          <a:noFill/>
        </p:spPr>
        <p:txBody>
          <a:bodyPr lIns="91425" tIns="91425" rIns="91425" bIns="91425" anchor="t" anchorCtr="0">
            <a:noAutofit/>
          </a:bodyPr>
          <a:lstStyle/>
          <a:p>
            <a:pPr lvl="0" rtl="0">
              <a:buNone/>
            </a:pPr>
            <a:r>
              <a:rPr lang="en-GB" sz="1400" dirty="0">
                <a:solidFill>
                  <a:schemeClr val="dk1"/>
                </a:solidFill>
                <a:latin typeface="+mj-lt"/>
              </a:rPr>
              <a:t>This would benefit the EU by:</a:t>
            </a:r>
          </a:p>
          <a:p>
            <a:pPr marL="457200" lvl="0" indent="-317500" rtl="0">
              <a:buClr>
                <a:srgbClr val="000000"/>
              </a:buClr>
              <a:buSzPct val="166666"/>
              <a:buFont typeface="Arial"/>
              <a:buChar char="•"/>
            </a:pPr>
            <a:r>
              <a:rPr lang="en-GB" sz="1400" dirty="0">
                <a:solidFill>
                  <a:schemeClr val="dk1"/>
                </a:solidFill>
                <a:latin typeface="+mj-lt"/>
              </a:rPr>
              <a:t>ensuring each Member State has a legally binding economy wide emissions reduction target</a:t>
            </a:r>
          </a:p>
          <a:p>
            <a:pPr marL="457200" lvl="0" indent="-317500" rtl="0">
              <a:buClr>
                <a:srgbClr val="000000"/>
              </a:buClr>
              <a:buSzPct val="166666"/>
              <a:buFont typeface="Arial"/>
              <a:buChar char="•"/>
            </a:pPr>
            <a:r>
              <a:rPr lang="en-GB" sz="1400" dirty="0">
                <a:solidFill>
                  <a:schemeClr val="dk1"/>
                </a:solidFill>
                <a:latin typeface="+mj-lt"/>
              </a:rPr>
              <a:t>potentially reducing the cost of cutting emissions</a:t>
            </a:r>
          </a:p>
          <a:p>
            <a:pPr marL="457200" lvl="0" indent="-317500" rtl="0">
              <a:buClr>
                <a:srgbClr val="000000"/>
              </a:buClr>
              <a:buSzPct val="166666"/>
              <a:buFont typeface="Arial"/>
              <a:buChar char="•"/>
            </a:pPr>
            <a:r>
              <a:rPr lang="en-GB" sz="1400" dirty="0">
                <a:solidFill>
                  <a:schemeClr val="dk1"/>
                </a:solidFill>
                <a:latin typeface="+mj-lt"/>
              </a:rPr>
              <a:t>ensuring fair distribution of action and solidarity, especially when compared to indicative targets with no allocated responsibilities</a:t>
            </a:r>
          </a:p>
        </p:txBody>
      </p:sp>
      <p:sp>
        <p:nvSpPr>
          <p:cNvPr id="10" name="Shape 146"/>
          <p:cNvSpPr/>
          <p:nvPr/>
        </p:nvSpPr>
        <p:spPr>
          <a:xfrm>
            <a:off x="3464267" y="2528030"/>
            <a:ext cx="5238750" cy="3228975"/>
          </a:xfrm>
          <a:prstGeom prst="rect">
            <a:avLst/>
          </a:prstGeom>
          <a:blipFill>
            <a:blip r:embed="rId3"/>
            <a:stretch>
              <a:fillRect/>
            </a:stretch>
          </a:blipFill>
        </p:spPr>
      </p:sp>
    </p:spTree>
    <p:extLst>
      <p:ext uri="{BB962C8B-B14F-4D97-AF65-F5344CB8AC3E}">
        <p14:creationId xmlns:p14="http://schemas.microsoft.com/office/powerpoint/2010/main" val="3218499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155"/>
          <p:cNvSpPr txBox="1"/>
          <p:nvPr/>
        </p:nvSpPr>
        <p:spPr>
          <a:xfrm>
            <a:off x="129525" y="3497999"/>
            <a:ext cx="8904900" cy="2521775"/>
          </a:xfrm>
          <a:prstGeom prst="rect">
            <a:avLst/>
          </a:prstGeom>
          <a:noFill/>
        </p:spPr>
        <p:txBody>
          <a:bodyPr lIns="91425" tIns="91425" rIns="91425" bIns="91425" anchor="ctr" anchorCtr="0">
            <a:noAutofit/>
          </a:bodyPr>
          <a:lstStyle/>
          <a:p>
            <a:pPr lvl="0" rtl="0">
              <a:buNone/>
            </a:pPr>
            <a:r>
              <a:rPr lang="en-GB" sz="1400" dirty="0">
                <a:latin typeface="+mj-lt"/>
              </a:rPr>
              <a:t>All of the European Commission's Energy Roadmap 2050 decarbonisation scenarios envisage between 400 &amp; 500 </a:t>
            </a:r>
            <a:r>
              <a:rPr lang="en-GB" sz="1400" dirty="0" err="1">
                <a:latin typeface="+mj-lt"/>
              </a:rPr>
              <a:t>gigawatts</a:t>
            </a:r>
            <a:r>
              <a:rPr lang="en-GB" sz="1400" dirty="0">
                <a:latin typeface="+mj-lt"/>
              </a:rPr>
              <a:t> of electricity from nuclear and fossil fuels in 2030, including through the delivery of new coal, gas, and nuclear power (graph shows development in Diversified Supply Technologies scenario).  This implies significant reliance on the delivery of carbon capture and storage technologies and new nuclear power to meet decarbonisation goals.  The possibility that CCS will not become commercially available, that new nuclear is prohibitively expensive, or that both meet with significant public resistance (the 2012 </a:t>
            </a:r>
            <a:r>
              <a:rPr lang="en-GB" sz="1400" dirty="0" err="1">
                <a:latin typeface="+mj-lt"/>
              </a:rPr>
              <a:t>Eurobarometer</a:t>
            </a:r>
            <a:r>
              <a:rPr lang="en-GB" sz="1400" dirty="0">
                <a:latin typeface="+mj-lt"/>
              </a:rPr>
              <a:t> energy survey indicates the strong support for renewables compared to fossil fuels or nuclear) cannot be ignored.  The impact of failing to deliver on CCS or nuclear would either be unacceptable emissions, a shortfall in capacity, or an expensive rush to scale up renewable power after years of relative under-investment. </a:t>
            </a:r>
            <a:r>
              <a:rPr lang="en-GB" sz="1400" dirty="0">
                <a:solidFill>
                  <a:schemeClr val="dk1"/>
                </a:solidFill>
                <a:latin typeface="+mj-lt"/>
              </a:rPr>
              <a:t>However, the ETS alone may not be able to remove some of the dirtiest power plants from the grid, since these can also be the cheapest to build and operate.</a:t>
            </a:r>
          </a:p>
        </p:txBody>
      </p:sp>
      <p:sp>
        <p:nvSpPr>
          <p:cNvPr id="6" name="Shape 156"/>
          <p:cNvSpPr txBox="1"/>
          <p:nvPr/>
        </p:nvSpPr>
        <p:spPr>
          <a:xfrm>
            <a:off x="345684" y="50997"/>
            <a:ext cx="8472582" cy="641699"/>
          </a:xfrm>
          <a:prstGeom prst="rect">
            <a:avLst/>
          </a:prstGeom>
          <a:noFill/>
        </p:spPr>
        <p:txBody>
          <a:bodyPr lIns="91425" tIns="91425" rIns="91425" bIns="91425" anchor="ctr" anchorCtr="0">
            <a:noAutofit/>
          </a:bodyPr>
          <a:lstStyle/>
          <a:p>
            <a:pPr lvl="0" algn="ctr" rtl="0">
              <a:spcBef>
                <a:spcPts val="0"/>
              </a:spcBef>
              <a:buNone/>
            </a:pPr>
            <a:r>
              <a:rPr lang="en-GB" sz="3200" b="1" dirty="0">
                <a:latin typeface="+mj-lt"/>
              </a:rPr>
              <a:t>The EU's choices must minimise delivery risk </a:t>
            </a:r>
          </a:p>
        </p:txBody>
      </p:sp>
      <p:sp>
        <p:nvSpPr>
          <p:cNvPr id="7" name="Shape 157"/>
          <p:cNvSpPr/>
          <p:nvPr/>
        </p:nvSpPr>
        <p:spPr>
          <a:xfrm>
            <a:off x="162544" y="945316"/>
            <a:ext cx="4121424" cy="2627700"/>
          </a:xfrm>
          <a:prstGeom prst="rect">
            <a:avLst/>
          </a:prstGeom>
          <a:blipFill>
            <a:blip r:embed="rId3"/>
            <a:stretch>
              <a:fillRect/>
            </a:stretch>
          </a:blipFill>
        </p:spPr>
      </p:sp>
      <p:sp>
        <p:nvSpPr>
          <p:cNvPr id="8" name="Shape 158"/>
          <p:cNvSpPr/>
          <p:nvPr/>
        </p:nvSpPr>
        <p:spPr>
          <a:xfrm>
            <a:off x="4345397" y="999026"/>
            <a:ext cx="4752528" cy="2520280"/>
          </a:xfrm>
          <a:prstGeom prst="rect">
            <a:avLst/>
          </a:prstGeom>
          <a:blipFill>
            <a:blip r:embed="rId4"/>
            <a:stretch>
              <a:fillRect/>
            </a:stretch>
          </a:blipFill>
          <a:ln>
            <a:noFill/>
          </a:ln>
        </p:spPr>
      </p:sp>
      <p:sp>
        <p:nvSpPr>
          <p:cNvPr id="9" name="Shape 159"/>
          <p:cNvSpPr txBox="1"/>
          <p:nvPr/>
        </p:nvSpPr>
        <p:spPr>
          <a:xfrm>
            <a:off x="129525" y="5884750"/>
            <a:ext cx="8904900" cy="837900"/>
          </a:xfrm>
          <a:prstGeom prst="rect">
            <a:avLst/>
          </a:prstGeom>
          <a:solidFill>
            <a:srgbClr val="8ABE34"/>
          </a:solidFill>
          <a:ln w="9525" cap="flat">
            <a:solidFill>
              <a:schemeClr val="bg1"/>
            </a:solidFill>
            <a:prstDash val="solid"/>
            <a:round/>
            <a:headEnd type="none" w="med" len="med"/>
            <a:tailEnd type="none" w="med" len="med"/>
          </a:ln>
        </p:spPr>
        <p:txBody>
          <a:bodyPr lIns="91425" tIns="91425" rIns="91425" bIns="91425" anchor="ctr" anchorCtr="0">
            <a:noAutofit/>
          </a:bodyPr>
          <a:lstStyle/>
          <a:p>
            <a:pPr>
              <a:buNone/>
            </a:pPr>
            <a:r>
              <a:rPr lang="en-GB" sz="1400" dirty="0">
                <a:latin typeface="+mj-lt"/>
              </a:rPr>
              <a:t>The Commission must examine the potential of proven renewable energy and energy efficiency technologies with a new scenario that maximises both together at levels shown to be possible and sustainable in recent reports from WWF, Greenpeace, </a:t>
            </a:r>
            <a:r>
              <a:rPr lang="en-GB" sz="1400" dirty="0" err="1">
                <a:latin typeface="+mj-lt"/>
              </a:rPr>
              <a:t>Fraunhofer</a:t>
            </a:r>
            <a:r>
              <a:rPr lang="en-GB" sz="1400" dirty="0">
                <a:latin typeface="+mj-lt"/>
              </a:rPr>
              <a:t>, and EREC. Secondly, the EC should propose a facility-level Emissions Performance Standard to prevent lock-in of emitting sources.</a:t>
            </a:r>
          </a:p>
        </p:txBody>
      </p:sp>
    </p:spTree>
    <p:extLst>
      <p:ext uri="{BB962C8B-B14F-4D97-AF65-F5344CB8AC3E}">
        <p14:creationId xmlns:p14="http://schemas.microsoft.com/office/powerpoint/2010/main" val="18074636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65"/>
          <p:cNvSpPr txBox="1">
            <a:spLocks/>
          </p:cNvSpPr>
          <p:nvPr/>
        </p:nvSpPr>
        <p:spPr>
          <a:xfrm>
            <a:off x="323528" y="1124744"/>
            <a:ext cx="8677571" cy="4430542"/>
          </a:xfrm>
          <a:prstGeom prst="rect">
            <a:avLst/>
          </a:prstGeom>
        </p:spPr>
        <p:txBody>
          <a:bodyPr lIns="91425" tIns="91425" rIns="91425" bIns="91425" anchor="ctr" anchorCtr="0">
            <a:noAutofit/>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charset="0"/>
              <a:buNone/>
            </a:pPr>
            <a:r>
              <a:rPr lang="en-GB" sz="1400" dirty="0" smtClean="0"/>
              <a:t>Some energy intensive industries argue that lower energy prices in North America justify slowing down climate and energy policy in the EU overall. This is the wrong response. </a:t>
            </a:r>
          </a:p>
          <a:p>
            <a:pPr marL="0" indent="0">
              <a:spcBef>
                <a:spcPts val="0"/>
              </a:spcBef>
            </a:pPr>
            <a:endParaRPr lang="en-GB" sz="1400" dirty="0" smtClean="0"/>
          </a:p>
          <a:p>
            <a:pPr marL="0" indent="0">
              <a:spcBef>
                <a:spcPts val="0"/>
              </a:spcBef>
              <a:buFont typeface="Arial" charset="0"/>
              <a:buNone/>
            </a:pPr>
            <a:r>
              <a:rPr lang="en-GB" sz="1400" dirty="0" smtClean="0"/>
              <a:t>Energy is only one input to industry, and maximising 'total factor productivity' through innovation and improvement in processes, techniques, and technologies is where most economic growth stems from in well-developed economies. </a:t>
            </a:r>
            <a:r>
              <a:rPr lang="en-GB" sz="1400" dirty="0" err="1" smtClean="0"/>
              <a:t>KfW</a:t>
            </a:r>
            <a:r>
              <a:rPr lang="en-GB" sz="1400" dirty="0" smtClean="0"/>
              <a:t> found recently that </a:t>
            </a:r>
            <a:r>
              <a:rPr lang="en-GB" sz="1400" i="1" dirty="0" smtClean="0">
                <a:solidFill>
                  <a:srgbClr val="000000"/>
                </a:solidFill>
              </a:rPr>
              <a:t>'in spite of differentials in national energy prices that cannot be neglected, much seems to indicate that there should be no long-term competitive advantages or disadvantages for the economy as a whole'. </a:t>
            </a:r>
            <a:r>
              <a:rPr lang="en-GB" sz="1400" dirty="0" smtClean="0">
                <a:solidFill>
                  <a:srgbClr val="000000"/>
                </a:solidFill>
              </a:rPr>
              <a:t>As only specific industries have particular needs the approach should be targeted, not pulling down effort as a whole.</a:t>
            </a:r>
          </a:p>
          <a:p>
            <a:pPr marL="0" indent="0">
              <a:spcBef>
                <a:spcPts val="0"/>
              </a:spcBef>
            </a:pPr>
            <a:endParaRPr lang="en-GB" sz="1400" dirty="0" smtClean="0">
              <a:solidFill>
                <a:srgbClr val="000000"/>
              </a:solidFill>
            </a:endParaRPr>
          </a:p>
          <a:p>
            <a:pPr marL="0" indent="0">
              <a:spcBef>
                <a:spcPts val="0"/>
              </a:spcBef>
              <a:buFont typeface="Arial" charset="0"/>
              <a:buNone/>
            </a:pPr>
            <a:r>
              <a:rPr lang="en-GB" sz="1400" dirty="0" smtClean="0"/>
              <a:t>Furthermore, the apparent 'solution' some advocate for high energy prices seems to be for EU energy policy to either facilitate greater access to fossil fuels, or at least to limit investment in renewable energy and energy efficiency. This is ill-conceived. EU shale gas reserves remain unproven and unpopular, and there is no clarity on the potential price of this resource were it able to be exploited within Europe. Diverting Europe into a fossil fuel sideshow will expose us to more rather than less price volatility. Last, but obviously in no way least, we must </a:t>
            </a:r>
            <a:r>
              <a:rPr lang="en-GB" sz="1400" dirty="0" err="1" smtClean="0"/>
              <a:t>must</a:t>
            </a:r>
            <a:r>
              <a:rPr lang="en-GB" sz="1400" dirty="0" smtClean="0"/>
              <a:t> leave most fossil fuels in the ground to have any chance of avoiding dangerous global warming.</a:t>
            </a:r>
          </a:p>
          <a:p>
            <a:pPr marL="0" indent="0">
              <a:spcBef>
                <a:spcPts val="0"/>
              </a:spcBef>
            </a:pPr>
            <a:endParaRPr lang="en-GB" sz="1400" dirty="0" smtClean="0"/>
          </a:p>
          <a:p>
            <a:pPr marL="0" indent="0">
              <a:spcBef>
                <a:spcPts val="0"/>
              </a:spcBef>
              <a:buFont typeface="Arial" charset="0"/>
              <a:buNone/>
            </a:pPr>
            <a:r>
              <a:rPr lang="en-GB" sz="1400" dirty="0" smtClean="0"/>
              <a:t>North America may be seeing increased investment in fossil-fuel reliant industry, but it is coming just as the end of the shale gas boom is in sight and climate restrictions begin to be contemplated. They are likely heading for an unpleasant wake-up call when the effect of delaying investment in decarbonisation becomes clear. Europe has different resources and a different path, with its own advantages. It should stay focused.</a:t>
            </a:r>
            <a:endParaRPr lang="en-GB" sz="1400" dirty="0"/>
          </a:p>
        </p:txBody>
      </p:sp>
      <p:sp>
        <p:nvSpPr>
          <p:cNvPr id="3" name="Shape 166"/>
          <p:cNvSpPr txBox="1">
            <a:spLocks/>
          </p:cNvSpPr>
          <p:nvPr/>
        </p:nvSpPr>
        <p:spPr>
          <a:xfrm>
            <a:off x="708173" y="145528"/>
            <a:ext cx="8112299" cy="835200"/>
          </a:xfrm>
          <a:prstGeom prst="rect">
            <a:avLst/>
          </a:prstGeom>
        </p:spPr>
        <p:txBody>
          <a:bodyPr lIns="91425" tIns="91425" rIns="91425" bIns="91425" anchor="ctr" anchorCtr="0">
            <a:no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GB" sz="3200" b="1" dirty="0" smtClean="0"/>
              <a:t>Competitiveness is not all about energy prices; specific industries require targeted solutions</a:t>
            </a:r>
            <a:endParaRPr lang="en-GB" sz="3200" b="1" dirty="0"/>
          </a:p>
        </p:txBody>
      </p:sp>
      <p:sp>
        <p:nvSpPr>
          <p:cNvPr id="4" name="Shape 167"/>
          <p:cNvSpPr txBox="1"/>
          <p:nvPr/>
        </p:nvSpPr>
        <p:spPr>
          <a:xfrm>
            <a:off x="323528" y="5677875"/>
            <a:ext cx="8677571" cy="1025699"/>
          </a:xfrm>
          <a:prstGeom prst="rect">
            <a:avLst/>
          </a:prstGeom>
          <a:solidFill>
            <a:srgbClr val="8ABE34"/>
          </a:solidFill>
          <a:ln>
            <a:noFill/>
          </a:ln>
        </p:spPr>
        <p:txBody>
          <a:bodyPr lIns="91425" tIns="91425" rIns="91425" bIns="91425" anchor="t" anchorCtr="0">
            <a:noAutofit/>
          </a:bodyPr>
          <a:lstStyle/>
          <a:p>
            <a:pPr>
              <a:buNone/>
            </a:pPr>
            <a:r>
              <a:rPr lang="en-GB" sz="1400" dirty="0">
                <a:latin typeface="+mj-lt"/>
              </a:rPr>
              <a:t>Industries genuinely at risk due to policy should be carefully  identified through detailed analysis, and supported with targeted measures. The focus should be on improvements in total factor productivity through skills development, research, and innovation in renewable energy and energy saving technologies. A portion of auctioning revenues from the fully reformed EU ETS should be centrally earmarked for this purpose.</a:t>
            </a:r>
          </a:p>
        </p:txBody>
      </p:sp>
    </p:spTree>
    <p:extLst>
      <p:ext uri="{BB962C8B-B14F-4D97-AF65-F5344CB8AC3E}">
        <p14:creationId xmlns:p14="http://schemas.microsoft.com/office/powerpoint/2010/main" val="2913847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73"/>
          <p:cNvSpPr txBox="1">
            <a:spLocks/>
          </p:cNvSpPr>
          <p:nvPr/>
        </p:nvSpPr>
        <p:spPr>
          <a:xfrm>
            <a:off x="353695" y="188640"/>
            <a:ext cx="8455650" cy="1620687"/>
          </a:xfrm>
          <a:prstGeom prst="rect">
            <a:avLst/>
          </a:prstGeom>
        </p:spPr>
        <p:txBody>
          <a:bodyPr lIns="91425" tIns="91425" rIns="91425" bIns="91425" anchor="ctr" anchorCtr="0">
            <a:no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GB" sz="3200" b="1" dirty="0" smtClean="0"/>
              <a:t>Renewable energy &amp; energy efficiency </a:t>
            </a:r>
          </a:p>
          <a:p>
            <a:r>
              <a:rPr lang="en-GB" sz="3200" b="1" dirty="0" smtClean="0"/>
              <a:t>improve security of supply in well-designed </a:t>
            </a:r>
          </a:p>
          <a:p>
            <a:r>
              <a:rPr lang="en-GB" sz="3200" b="1" dirty="0" smtClean="0"/>
              <a:t>and functioning markets</a:t>
            </a:r>
            <a:endParaRPr lang="en-GB" sz="3200" b="1" dirty="0"/>
          </a:p>
        </p:txBody>
      </p:sp>
      <p:sp>
        <p:nvSpPr>
          <p:cNvPr id="5" name="Shape 174"/>
          <p:cNvSpPr txBox="1">
            <a:spLocks/>
          </p:cNvSpPr>
          <p:nvPr/>
        </p:nvSpPr>
        <p:spPr>
          <a:xfrm>
            <a:off x="344175" y="1988840"/>
            <a:ext cx="8550300" cy="3568741"/>
          </a:xfrm>
          <a:prstGeom prst="rect">
            <a:avLst/>
          </a:prstGeom>
        </p:spPr>
        <p:txBody>
          <a:bodyPr lIns="91425" tIns="91425" rIns="91425" bIns="91425" anchor="t" anchorCtr="0">
            <a:noAutofit/>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charset="0"/>
              <a:buNone/>
            </a:pPr>
            <a:r>
              <a:rPr lang="en-GB" sz="1400" dirty="0" smtClean="0">
                <a:latin typeface="+mj-lt"/>
              </a:rPr>
              <a:t>Europe's continued reliance on imported fossil fuels drives hundreds of billions of euros out of the Union every year, increases EU economies' exposure to unpredictable and damaging price shocks, and adds to Europe's environmental and health costs.  This situation is not inevitable - it simply reflects the current setup of Europe's energy markets.  By contrast, an economic context prioritising renewable energy and energy efficiency would improve the security of Europe's energy supplies by increasing the Union's ability to manage its energy sources.  For example, in 2010 wind power generation alone displaced €5.71bn worth of fuel costs. </a:t>
            </a:r>
          </a:p>
          <a:p>
            <a:pPr marL="0" indent="0">
              <a:spcBef>
                <a:spcPts val="0"/>
              </a:spcBef>
            </a:pPr>
            <a:endParaRPr lang="en-GB" sz="1400" dirty="0" smtClean="0">
              <a:latin typeface="+mj-lt"/>
            </a:endParaRPr>
          </a:p>
          <a:p>
            <a:pPr marL="0" indent="0">
              <a:spcBef>
                <a:spcPts val="0"/>
              </a:spcBef>
              <a:buFont typeface="Arial" charset="0"/>
              <a:buNone/>
            </a:pPr>
            <a:r>
              <a:rPr lang="en-GB" sz="1400" dirty="0" smtClean="0">
                <a:latin typeface="+mj-lt"/>
              </a:rPr>
              <a:t>It is essential, therefore, that in completing its internal energy market, the EU builds a system that facilitates the full integration of energy savings and renewable energy, rather than favouring the needs of incumbent fossil fuel burning power generators. </a:t>
            </a:r>
          </a:p>
          <a:p>
            <a:pPr marL="0" indent="0">
              <a:spcBef>
                <a:spcPts val="0"/>
              </a:spcBef>
            </a:pPr>
            <a:endParaRPr lang="en-GB" sz="1400" dirty="0" smtClean="0">
              <a:latin typeface="+mj-lt"/>
            </a:endParaRPr>
          </a:p>
          <a:p>
            <a:pPr marL="0" indent="0">
              <a:spcBef>
                <a:spcPts val="0"/>
              </a:spcBef>
              <a:buFont typeface="Arial" charset="0"/>
              <a:buNone/>
            </a:pPr>
            <a:r>
              <a:rPr lang="en-GB" sz="1400" dirty="0" smtClean="0">
                <a:latin typeface="+mj-lt"/>
              </a:rPr>
              <a:t>For example, any capacity market mechanism which principally rewards gas and coal plants for being 'on-standby' would be counter productive.  Instead, Europe needs integrated markets that match variable supply by prioritising flexible demand through long term demand reduction, targeted support for demand side response measures, electricity storage, increased decentralisation of power generation and greater regional grid interconnections that do not compromise habitat protection.</a:t>
            </a:r>
            <a:endParaRPr lang="en-GB" sz="1400" dirty="0">
              <a:latin typeface="+mj-lt"/>
            </a:endParaRPr>
          </a:p>
        </p:txBody>
      </p:sp>
      <p:sp>
        <p:nvSpPr>
          <p:cNvPr id="6" name="Shape 175"/>
          <p:cNvSpPr txBox="1"/>
          <p:nvPr/>
        </p:nvSpPr>
        <p:spPr>
          <a:xfrm>
            <a:off x="344175" y="5789550"/>
            <a:ext cx="8550300" cy="740100"/>
          </a:xfrm>
          <a:prstGeom prst="rect">
            <a:avLst/>
          </a:prstGeom>
          <a:solidFill>
            <a:srgbClr val="8ABE34"/>
          </a:solidFill>
        </p:spPr>
        <p:txBody>
          <a:bodyPr lIns="91425" tIns="91425" rIns="91425" bIns="91425" anchor="ctr" anchorCtr="0">
            <a:noAutofit/>
          </a:bodyPr>
          <a:lstStyle/>
          <a:p>
            <a:pPr>
              <a:buNone/>
            </a:pPr>
            <a:r>
              <a:rPr lang="en-GB" sz="1400" dirty="0">
                <a:latin typeface="+mj-lt"/>
              </a:rPr>
              <a:t>A completed internal energy market is an essential part of the progress towards updating Europe's energy systems to maximise the benefits of renewable energy and energy savings across the Union, and this must be reflected in the forthcoming 2030 Framework of climate and energy policies.</a:t>
            </a:r>
          </a:p>
        </p:txBody>
      </p:sp>
    </p:spTree>
    <p:extLst>
      <p:ext uri="{BB962C8B-B14F-4D97-AF65-F5344CB8AC3E}">
        <p14:creationId xmlns:p14="http://schemas.microsoft.com/office/powerpoint/2010/main" val="3350606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3" name="Straight Connector 12"/>
          <p:cNvCxnSpPr/>
          <p:nvPr/>
        </p:nvCxnSpPr>
        <p:spPr>
          <a:xfrm>
            <a:off x="708025" y="2744788"/>
            <a:ext cx="1882775" cy="1587"/>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7652" name="Title 1"/>
          <p:cNvSpPr txBox="1">
            <a:spLocks/>
          </p:cNvSpPr>
          <p:nvPr/>
        </p:nvSpPr>
        <p:spPr bwMode="auto">
          <a:xfrm>
            <a:off x="644524" y="2717800"/>
            <a:ext cx="2170114"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smtClean="0">
                <a:solidFill>
                  <a:srgbClr val="262626"/>
                </a:solidFill>
                <a:latin typeface="+mj-lt"/>
              </a:rPr>
              <a:t>55% emissions reductions</a:t>
            </a:r>
          </a:p>
          <a:p>
            <a:pPr eaLnBrk="1" hangingPunct="1"/>
            <a:r>
              <a:rPr lang="en-US" sz="1400" dirty="0" smtClean="0">
                <a:solidFill>
                  <a:srgbClr val="262626"/>
                </a:solidFill>
                <a:latin typeface="+mj-lt"/>
              </a:rPr>
              <a:t>45% renewable energy</a:t>
            </a:r>
          </a:p>
          <a:p>
            <a:pPr eaLnBrk="1" hangingPunct="1"/>
            <a:r>
              <a:rPr lang="en-US" sz="1400" dirty="0" smtClean="0">
                <a:solidFill>
                  <a:srgbClr val="262626"/>
                </a:solidFill>
                <a:latin typeface="+mj-lt"/>
              </a:rPr>
              <a:t>40% energy efficiency</a:t>
            </a:r>
            <a:endParaRPr lang="en-US" sz="1400" dirty="0">
              <a:solidFill>
                <a:srgbClr val="262626"/>
              </a:solidFill>
              <a:latin typeface="+mj-lt"/>
            </a:endParaRPr>
          </a:p>
        </p:txBody>
      </p:sp>
      <p:sp>
        <p:nvSpPr>
          <p:cNvPr id="18" name="Title 1"/>
          <p:cNvSpPr txBox="1">
            <a:spLocks/>
          </p:cNvSpPr>
          <p:nvPr/>
        </p:nvSpPr>
        <p:spPr>
          <a:xfrm>
            <a:off x="606425" y="2377280"/>
            <a:ext cx="2208213" cy="340519"/>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1800" b="1" dirty="0" smtClean="0">
                <a:solidFill>
                  <a:srgbClr val="878935"/>
                </a:solidFill>
                <a:latin typeface="+mj-lt"/>
                <a:ea typeface="+mj-ea"/>
              </a:rPr>
              <a:t>Three Binding targets</a:t>
            </a:r>
          </a:p>
        </p:txBody>
      </p:sp>
      <p:cxnSp>
        <p:nvCxnSpPr>
          <p:cNvPr id="20" name="Straight Connector 19"/>
          <p:cNvCxnSpPr/>
          <p:nvPr/>
        </p:nvCxnSpPr>
        <p:spPr>
          <a:xfrm>
            <a:off x="312961" y="4867573"/>
            <a:ext cx="1882775" cy="1587"/>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7655" name="Title 1"/>
          <p:cNvSpPr txBox="1">
            <a:spLocks/>
          </p:cNvSpPr>
          <p:nvPr/>
        </p:nvSpPr>
        <p:spPr bwMode="auto">
          <a:xfrm>
            <a:off x="254658" y="4869160"/>
            <a:ext cx="2805174" cy="57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lvl="0"/>
            <a:r>
              <a:rPr lang="en-GB" sz="1400" dirty="0" smtClean="0">
                <a:latin typeface="+mj-lt"/>
              </a:rPr>
              <a:t>Implement an EPS to ensure avoiding fossil </a:t>
            </a:r>
            <a:r>
              <a:rPr lang="en-GB" sz="1400" smtClean="0">
                <a:latin typeface="+mj-lt"/>
              </a:rPr>
              <a:t>fuel lock-in</a:t>
            </a:r>
            <a:endParaRPr lang="en-GB" sz="1400" dirty="0">
              <a:latin typeface="+mj-lt"/>
            </a:endParaRPr>
          </a:p>
        </p:txBody>
      </p:sp>
      <p:sp>
        <p:nvSpPr>
          <p:cNvPr id="22" name="Title 1"/>
          <p:cNvSpPr txBox="1">
            <a:spLocks/>
          </p:cNvSpPr>
          <p:nvPr/>
        </p:nvSpPr>
        <p:spPr>
          <a:xfrm>
            <a:off x="254658" y="4495651"/>
            <a:ext cx="3381238"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1800" b="1" dirty="0" smtClean="0">
                <a:solidFill>
                  <a:srgbClr val="878935"/>
                </a:solidFill>
                <a:latin typeface="+mn-lt"/>
                <a:ea typeface="+mj-ea"/>
              </a:rPr>
              <a:t>Address problems head on</a:t>
            </a:r>
          </a:p>
        </p:txBody>
      </p:sp>
      <p:sp>
        <p:nvSpPr>
          <p:cNvPr id="27657" name="Oval 23"/>
          <p:cNvSpPr>
            <a:spLocks noChangeArrowheads="1"/>
          </p:cNvSpPr>
          <p:nvPr/>
        </p:nvSpPr>
        <p:spPr bwMode="auto">
          <a:xfrm>
            <a:off x="3860800" y="2917825"/>
            <a:ext cx="144463" cy="142875"/>
          </a:xfrm>
          <a:prstGeom prst="ellipse">
            <a:avLst/>
          </a:prstGeom>
          <a:solidFill>
            <a:srgbClr val="878935"/>
          </a:solidFill>
          <a:ln>
            <a:noFill/>
          </a:ln>
          <a:effectLst>
            <a:outerShdw dist="23000" dir="5400000" rotWithShape="0">
              <a:srgbClr val="808080">
                <a:alpha val="34998"/>
              </a:srgb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defTabSz="457200"/>
            <a:endParaRPr lang="en-US">
              <a:solidFill>
                <a:srgbClr val="FFFFFF"/>
              </a:solidFill>
              <a:latin typeface="Calibri" pitchFamily="34" charset="0"/>
            </a:endParaRPr>
          </a:p>
        </p:txBody>
      </p:sp>
      <p:cxnSp>
        <p:nvCxnSpPr>
          <p:cNvPr id="26" name="Straight Connector 25"/>
          <p:cNvCxnSpPr/>
          <p:nvPr/>
        </p:nvCxnSpPr>
        <p:spPr>
          <a:xfrm rot="5400000">
            <a:off x="3768725" y="3208338"/>
            <a:ext cx="328613" cy="1587"/>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flipV="1">
            <a:off x="708026" y="3505198"/>
            <a:ext cx="2106612" cy="2"/>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sp>
        <p:nvSpPr>
          <p:cNvPr id="27660" name="Oval 31"/>
          <p:cNvSpPr>
            <a:spLocks noChangeArrowheads="1"/>
          </p:cNvSpPr>
          <p:nvPr/>
        </p:nvSpPr>
        <p:spPr bwMode="auto">
          <a:xfrm>
            <a:off x="4540250" y="4381500"/>
            <a:ext cx="144463" cy="144463"/>
          </a:xfrm>
          <a:prstGeom prst="ellipse">
            <a:avLst/>
          </a:prstGeom>
          <a:solidFill>
            <a:srgbClr val="878935"/>
          </a:solidFill>
          <a:ln>
            <a:noFill/>
          </a:ln>
          <a:effectLst>
            <a:outerShdw dist="23000" dir="5400000" rotWithShape="0">
              <a:srgbClr val="808080">
                <a:alpha val="34998"/>
              </a:srgb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defTabSz="457200"/>
            <a:endParaRPr lang="en-US">
              <a:solidFill>
                <a:srgbClr val="FFFFFF"/>
              </a:solidFill>
              <a:latin typeface="Calibri" pitchFamily="34" charset="0"/>
            </a:endParaRPr>
          </a:p>
        </p:txBody>
      </p:sp>
      <p:cxnSp>
        <p:nvCxnSpPr>
          <p:cNvPr id="33" name="Straight Connector 32"/>
          <p:cNvCxnSpPr/>
          <p:nvPr/>
        </p:nvCxnSpPr>
        <p:spPr>
          <a:xfrm rot="5400000">
            <a:off x="4217194" y="4906169"/>
            <a:ext cx="793750" cy="1588"/>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2558976" y="5371627"/>
            <a:ext cx="1797000" cy="0"/>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sp>
        <p:nvSpPr>
          <p:cNvPr id="27663" name="Oval 37"/>
          <p:cNvSpPr>
            <a:spLocks noChangeArrowheads="1"/>
          </p:cNvSpPr>
          <p:nvPr/>
        </p:nvSpPr>
        <p:spPr bwMode="auto">
          <a:xfrm>
            <a:off x="5743575" y="2112963"/>
            <a:ext cx="144463" cy="144462"/>
          </a:xfrm>
          <a:prstGeom prst="ellipse">
            <a:avLst/>
          </a:prstGeom>
          <a:solidFill>
            <a:srgbClr val="878935"/>
          </a:solidFill>
          <a:ln>
            <a:noFill/>
          </a:ln>
          <a:effectLst>
            <a:outerShdw dist="23000" dir="5400000" rotWithShape="0">
              <a:srgbClr val="808080">
                <a:alpha val="34998"/>
              </a:srgb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defTabSz="457200"/>
            <a:endParaRPr lang="en-US">
              <a:solidFill>
                <a:srgbClr val="FFFFFF"/>
              </a:solidFill>
              <a:latin typeface="Calibri" pitchFamily="34" charset="0"/>
            </a:endParaRPr>
          </a:p>
        </p:txBody>
      </p:sp>
      <p:cxnSp>
        <p:nvCxnSpPr>
          <p:cNvPr id="39" name="Straight Connector 38"/>
          <p:cNvCxnSpPr/>
          <p:nvPr/>
        </p:nvCxnSpPr>
        <p:spPr>
          <a:xfrm rot="10800000">
            <a:off x="5862638" y="2176463"/>
            <a:ext cx="766762" cy="1587"/>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564313" y="2871788"/>
            <a:ext cx="1884362" cy="1587"/>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7666" name="Title 1"/>
          <p:cNvSpPr txBox="1">
            <a:spLocks/>
          </p:cNvSpPr>
          <p:nvPr/>
        </p:nvSpPr>
        <p:spPr bwMode="auto">
          <a:xfrm>
            <a:off x="6502400" y="2844800"/>
            <a:ext cx="2318072"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dirty="0" smtClean="0">
                <a:solidFill>
                  <a:srgbClr val="262626"/>
                </a:solidFill>
                <a:latin typeface="+mj-lt"/>
              </a:rPr>
              <a:t>Reform the EU ETS and the effort sharing mechanism</a:t>
            </a:r>
            <a:endParaRPr lang="en-US" sz="1400" dirty="0">
              <a:solidFill>
                <a:srgbClr val="262626"/>
              </a:solidFill>
              <a:latin typeface="+mj-lt"/>
            </a:endParaRPr>
          </a:p>
          <a:p>
            <a:pPr eaLnBrk="1" hangingPunct="1"/>
            <a:endParaRPr lang="en-US" sz="1400" dirty="0">
              <a:solidFill>
                <a:srgbClr val="262626"/>
              </a:solidFill>
            </a:endParaRPr>
          </a:p>
        </p:txBody>
      </p:sp>
      <p:sp>
        <p:nvSpPr>
          <p:cNvPr id="43" name="Title 1"/>
          <p:cNvSpPr txBox="1">
            <a:spLocks/>
          </p:cNvSpPr>
          <p:nvPr/>
        </p:nvSpPr>
        <p:spPr>
          <a:xfrm>
            <a:off x="6462712" y="2505075"/>
            <a:ext cx="2501775"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1800" b="1" dirty="0" smtClean="0">
                <a:solidFill>
                  <a:srgbClr val="878935"/>
                </a:solidFill>
                <a:latin typeface="+mj-lt"/>
                <a:ea typeface="+mj-ea"/>
              </a:rPr>
              <a:t>Make the Tools work</a:t>
            </a:r>
          </a:p>
        </p:txBody>
      </p:sp>
      <p:cxnSp>
        <p:nvCxnSpPr>
          <p:cNvPr id="44" name="Straight Connector 43"/>
          <p:cNvCxnSpPr/>
          <p:nvPr/>
        </p:nvCxnSpPr>
        <p:spPr>
          <a:xfrm rot="5400000">
            <a:off x="6429375" y="2376488"/>
            <a:ext cx="398463" cy="1587"/>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sp>
        <p:nvSpPr>
          <p:cNvPr id="27669" name="Oval 46"/>
          <p:cNvSpPr>
            <a:spLocks noChangeArrowheads="1"/>
          </p:cNvSpPr>
          <p:nvPr/>
        </p:nvSpPr>
        <p:spPr bwMode="auto">
          <a:xfrm>
            <a:off x="5434013" y="4106863"/>
            <a:ext cx="144462" cy="144462"/>
          </a:xfrm>
          <a:prstGeom prst="ellipse">
            <a:avLst/>
          </a:prstGeom>
          <a:solidFill>
            <a:srgbClr val="878935"/>
          </a:solidFill>
          <a:ln>
            <a:noFill/>
          </a:ln>
          <a:effectLst>
            <a:outerShdw dist="23000" dir="5400000" rotWithShape="0">
              <a:srgbClr val="808080">
                <a:alpha val="34998"/>
              </a:srgbClr>
            </a:outerShdw>
          </a:effectLst>
          <a:extLst>
            <a:ext uri="{91240B29-F687-4F45-9708-019B960494DF}">
              <a14:hiddenLine xmlns:a14="http://schemas.microsoft.com/office/drawing/2010/main" w="9525">
                <a:solidFill>
                  <a:srgbClr val="000000"/>
                </a:solidFill>
                <a:round/>
                <a:headEnd/>
                <a:tailEnd/>
              </a14:hiddenLine>
            </a:ext>
          </a:extLst>
        </p:spPr>
        <p:txBody>
          <a:bodyPr anchor="ctr"/>
          <a:lstStyle/>
          <a:p>
            <a:pPr algn="ctr" defTabSz="457200"/>
            <a:endParaRPr lang="en-US">
              <a:solidFill>
                <a:srgbClr val="FFFFFF"/>
              </a:solidFill>
              <a:latin typeface="Calibri" pitchFamily="34" charset="0"/>
            </a:endParaRPr>
          </a:p>
        </p:txBody>
      </p:sp>
      <p:cxnSp>
        <p:nvCxnSpPr>
          <p:cNvPr id="48" name="Straight Connector 47"/>
          <p:cNvCxnSpPr>
            <a:endCxn id="27669" idx="6"/>
          </p:cNvCxnSpPr>
          <p:nvPr/>
        </p:nvCxnSpPr>
        <p:spPr>
          <a:xfrm rot="10800000" flipV="1">
            <a:off x="5578475" y="4171950"/>
            <a:ext cx="1050925" cy="7938"/>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6564313" y="4865688"/>
            <a:ext cx="1884362" cy="1587"/>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7672" name="Title 1"/>
          <p:cNvSpPr txBox="1">
            <a:spLocks/>
          </p:cNvSpPr>
          <p:nvPr/>
        </p:nvSpPr>
        <p:spPr bwMode="auto">
          <a:xfrm>
            <a:off x="6502400" y="4873848"/>
            <a:ext cx="2318072"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lvl="0"/>
            <a:r>
              <a:rPr lang="en-GB" sz="1400" dirty="0" smtClean="0">
                <a:solidFill>
                  <a:schemeClr val="dk1"/>
                </a:solidFill>
                <a:latin typeface="+mj-lt"/>
              </a:rPr>
              <a:t>Use proven &amp; deliverable technologies to reduce emissions</a:t>
            </a:r>
            <a:endParaRPr lang="en-GB" sz="1400" dirty="0">
              <a:solidFill>
                <a:schemeClr val="dk1"/>
              </a:solidFill>
              <a:latin typeface="+mj-lt"/>
            </a:endParaRPr>
          </a:p>
        </p:txBody>
      </p:sp>
      <p:sp>
        <p:nvSpPr>
          <p:cNvPr id="51" name="Title 1"/>
          <p:cNvSpPr txBox="1">
            <a:spLocks/>
          </p:cNvSpPr>
          <p:nvPr/>
        </p:nvSpPr>
        <p:spPr>
          <a:xfrm>
            <a:off x="6462712" y="4567659"/>
            <a:ext cx="2033587"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1800" b="1" dirty="0" smtClean="0">
                <a:solidFill>
                  <a:srgbClr val="878935"/>
                </a:solidFill>
                <a:latin typeface="+mj-lt"/>
                <a:ea typeface="+mj-ea"/>
              </a:rPr>
              <a:t>Cut the Risk</a:t>
            </a:r>
          </a:p>
        </p:txBody>
      </p:sp>
      <p:cxnSp>
        <p:nvCxnSpPr>
          <p:cNvPr id="52" name="Straight Connector 51"/>
          <p:cNvCxnSpPr/>
          <p:nvPr/>
        </p:nvCxnSpPr>
        <p:spPr>
          <a:xfrm rot="5400000">
            <a:off x="6429375" y="4370388"/>
            <a:ext cx="398463" cy="1587"/>
          </a:xfrm>
          <a:prstGeom prst="line">
            <a:avLst/>
          </a:prstGeom>
          <a:ln w="12700">
            <a:solidFill>
              <a:srgbClr val="878935"/>
            </a:solidFill>
          </a:ln>
          <a:effectLst/>
        </p:spPr>
        <p:style>
          <a:lnRef idx="2">
            <a:schemeClr val="accent1"/>
          </a:lnRef>
          <a:fillRef idx="0">
            <a:schemeClr val="accent1"/>
          </a:fillRef>
          <a:effectRef idx="1">
            <a:schemeClr val="accent1"/>
          </a:effectRef>
          <a:fontRef idx="minor">
            <a:schemeClr val="tx1"/>
          </a:fontRef>
        </p:style>
      </p:cxnSp>
      <p:sp>
        <p:nvSpPr>
          <p:cNvPr id="27676" name="TextBox 16"/>
          <p:cNvSpPr txBox="1">
            <a:spLocks noChangeArrowheads="1"/>
          </p:cNvSpPr>
          <p:nvPr/>
        </p:nvSpPr>
        <p:spPr bwMode="auto">
          <a:xfrm>
            <a:off x="6632575" y="6253163"/>
            <a:ext cx="186372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700" dirty="0">
                <a:solidFill>
                  <a:srgbClr val="404040"/>
                </a:solidFill>
              </a:rPr>
              <a:t>Photo: © Michel </a:t>
            </a:r>
            <a:r>
              <a:rPr lang="en-US" sz="700" dirty="0" err="1">
                <a:solidFill>
                  <a:srgbClr val="404040"/>
                </a:solidFill>
              </a:rPr>
              <a:t>Roggo</a:t>
            </a:r>
            <a:r>
              <a:rPr lang="en-US" sz="700" dirty="0">
                <a:solidFill>
                  <a:srgbClr val="404040"/>
                </a:solidFill>
              </a:rPr>
              <a:t> / WWF-Canon</a:t>
            </a:r>
          </a:p>
        </p:txBody>
      </p:sp>
      <p:pic>
        <p:nvPicPr>
          <p:cNvPr id="27677"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638" y="1538288"/>
            <a:ext cx="3514725" cy="378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1"/>
          <p:cNvSpPr/>
          <p:nvPr/>
        </p:nvSpPr>
        <p:spPr>
          <a:xfrm>
            <a:off x="0" y="0"/>
            <a:ext cx="107950" cy="6858000"/>
          </a:xfrm>
          <a:prstGeom prst="rect">
            <a:avLst/>
          </a:prstGeom>
          <a:solidFill>
            <a:srgbClr val="8ABE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solidFill>
                <a:srgbClr val="FFFFFF"/>
              </a:solidFill>
              <a:cs typeface="Arial" charset="0"/>
            </a:endParaRPr>
          </a:p>
        </p:txBody>
      </p:sp>
      <p:sp>
        <p:nvSpPr>
          <p:cNvPr id="31" name="Shape 184"/>
          <p:cNvSpPr txBox="1"/>
          <p:nvPr/>
        </p:nvSpPr>
        <p:spPr>
          <a:xfrm>
            <a:off x="254658" y="349500"/>
            <a:ext cx="8565814" cy="770999"/>
          </a:xfrm>
          <a:prstGeom prst="rect">
            <a:avLst/>
          </a:prstGeom>
          <a:noFill/>
        </p:spPr>
        <p:txBody>
          <a:bodyPr lIns="91425" tIns="91425" rIns="91425" bIns="91425" anchor="ctr" anchorCtr="0">
            <a:noAutofit/>
          </a:bodyPr>
          <a:lstStyle/>
          <a:p>
            <a:pPr lvl="0" rtl="0">
              <a:buNone/>
            </a:pPr>
            <a:r>
              <a:rPr lang="en-GB" sz="2800" b="1" u="sng" dirty="0">
                <a:solidFill>
                  <a:schemeClr val="dk1"/>
                </a:solidFill>
                <a:latin typeface="+mj-lt"/>
              </a:rPr>
              <a:t>WWF's Response to the European Commission public consultation on a 2030 climate and energy package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188400" y="151300"/>
            <a:ext cx="8810699" cy="655500"/>
          </a:xfrm>
          <a:prstGeom prst="rect">
            <a:avLst/>
          </a:prstGeom>
        </p:spPr>
        <p:txBody>
          <a:bodyPr lIns="91425" tIns="91425" rIns="91425" bIns="91425" anchor="ctr" anchorCtr="0">
            <a:noAutofit/>
          </a:bodyPr>
          <a:lstStyle/>
          <a:p>
            <a:pPr algn="ctr">
              <a:buNone/>
            </a:pPr>
            <a:r>
              <a:rPr lang="en-GB" sz="3200" dirty="0">
                <a:latin typeface="+mj-lt"/>
              </a:rPr>
              <a:t>Evidence supporting this submission (1 of 3)</a:t>
            </a:r>
          </a:p>
        </p:txBody>
      </p:sp>
      <p:sp>
        <p:nvSpPr>
          <p:cNvPr id="192" name="Shape 192"/>
          <p:cNvSpPr txBox="1">
            <a:spLocks noGrp="1"/>
          </p:cNvSpPr>
          <p:nvPr>
            <p:ph type="body" idx="1"/>
          </p:nvPr>
        </p:nvSpPr>
        <p:spPr>
          <a:xfrm>
            <a:off x="467544" y="945150"/>
            <a:ext cx="8424936" cy="5664600"/>
          </a:xfrm>
          <a:prstGeom prst="rect">
            <a:avLst/>
          </a:prstGeom>
        </p:spPr>
        <p:txBody>
          <a:bodyPr lIns="91425" tIns="91425" rIns="91425" bIns="91425" anchor="ctr" anchorCtr="0">
            <a:noAutofit/>
          </a:bodyPr>
          <a:lstStyle/>
          <a:p>
            <a:pPr marL="457200" lvl="0" indent="-317500" rtl="0">
              <a:spcBef>
                <a:spcPts val="0"/>
              </a:spcBef>
              <a:buClr>
                <a:schemeClr val="dk1"/>
              </a:buClr>
              <a:buSzPct val="166666"/>
              <a:buFont typeface="Arial"/>
              <a:buChar char="•"/>
            </a:pPr>
            <a:r>
              <a:rPr lang="en-GB" sz="1400" b="1" u="sng" dirty="0">
                <a:latin typeface="+mj-lt"/>
              </a:rPr>
              <a:t>Page 4:</a:t>
            </a:r>
          </a:p>
          <a:p>
            <a:pPr marL="914400" lvl="1" indent="-317500" rtl="0">
              <a:spcBef>
                <a:spcPts val="0"/>
              </a:spcBef>
              <a:buClr>
                <a:schemeClr val="dk1"/>
              </a:buClr>
              <a:buSzPct val="100000"/>
              <a:buFont typeface="Courier New"/>
              <a:buChar char="o"/>
            </a:pPr>
            <a:r>
              <a:rPr lang="en-GB" sz="1400" dirty="0">
                <a:latin typeface="+mj-lt"/>
              </a:rPr>
              <a:t>The Potsdam Institute for Climate Impact Research and Climate Analytics for The World Bank, Turn Down the Heat; Why a 4</a:t>
            </a:r>
            <a:r>
              <a:rPr lang="en-GB" sz="1400" baseline="30000" dirty="0">
                <a:latin typeface="+mj-lt"/>
              </a:rPr>
              <a:t>o</a:t>
            </a:r>
            <a:r>
              <a:rPr lang="en-GB" sz="1400" dirty="0">
                <a:latin typeface="+mj-lt"/>
              </a:rPr>
              <a:t>C warmer world must be avoided, 2012</a:t>
            </a:r>
          </a:p>
          <a:p>
            <a:pPr marL="457200" lvl="0" indent="-317500" rtl="0">
              <a:spcBef>
                <a:spcPts val="0"/>
              </a:spcBef>
              <a:buClr>
                <a:schemeClr val="dk1"/>
              </a:buClr>
              <a:buSzPct val="166666"/>
              <a:buFont typeface="Arial"/>
              <a:buChar char="•"/>
            </a:pPr>
            <a:r>
              <a:rPr lang="en-GB" sz="1400" b="1" u="sng" dirty="0">
                <a:latin typeface="+mj-lt"/>
              </a:rPr>
              <a:t>Page 5:</a:t>
            </a:r>
          </a:p>
          <a:p>
            <a:pPr marL="914400" lvl="1" indent="-317500" rtl="0">
              <a:spcBef>
                <a:spcPts val="0"/>
              </a:spcBef>
              <a:buClr>
                <a:schemeClr val="dk1"/>
              </a:buClr>
              <a:buSzPct val="100000"/>
              <a:buFont typeface="Courier New"/>
              <a:buChar char="o"/>
            </a:pPr>
            <a:r>
              <a:rPr lang="en-GB" sz="1400" dirty="0" err="1">
                <a:solidFill>
                  <a:srgbClr val="000000"/>
                </a:solidFill>
                <a:latin typeface="+mj-lt"/>
              </a:rPr>
              <a:t>Eurobarometer</a:t>
            </a:r>
            <a:r>
              <a:rPr lang="en-GB" sz="1400" dirty="0">
                <a:solidFill>
                  <a:srgbClr val="000000"/>
                </a:solidFill>
                <a:latin typeface="+mj-lt"/>
              </a:rPr>
              <a:t> 78, autumn 2012</a:t>
            </a:r>
          </a:p>
          <a:p>
            <a:pPr marL="914400" lvl="1" indent="-317500" rtl="0">
              <a:spcBef>
                <a:spcPts val="0"/>
              </a:spcBef>
              <a:buClr>
                <a:schemeClr val="dk1"/>
              </a:buClr>
              <a:buSzPct val="100000"/>
              <a:buFont typeface="Courier New"/>
              <a:buChar char="o"/>
            </a:pPr>
            <a:r>
              <a:rPr lang="en-GB" sz="1400" dirty="0">
                <a:solidFill>
                  <a:srgbClr val="000000"/>
                </a:solidFill>
                <a:latin typeface="+mj-lt"/>
              </a:rPr>
              <a:t>Special </a:t>
            </a:r>
            <a:r>
              <a:rPr lang="en-GB" sz="1400" dirty="0" err="1">
                <a:solidFill>
                  <a:srgbClr val="000000"/>
                </a:solidFill>
                <a:latin typeface="+mj-lt"/>
              </a:rPr>
              <a:t>Eurobarometer</a:t>
            </a:r>
            <a:r>
              <a:rPr lang="en-GB" sz="1400" dirty="0">
                <a:solidFill>
                  <a:srgbClr val="000000"/>
                </a:solidFill>
                <a:latin typeface="+mj-lt"/>
              </a:rPr>
              <a:t> 372, October 2011</a:t>
            </a:r>
          </a:p>
          <a:p>
            <a:pPr marL="914400" lvl="1" indent="-317500" rtl="0">
              <a:spcBef>
                <a:spcPts val="0"/>
              </a:spcBef>
              <a:buClr>
                <a:schemeClr val="dk1"/>
              </a:buClr>
              <a:buSzPct val="100000"/>
              <a:buFont typeface="Courier New"/>
              <a:buChar char="o"/>
            </a:pPr>
            <a:r>
              <a:rPr lang="en-GB" sz="1400" dirty="0">
                <a:solidFill>
                  <a:srgbClr val="000000"/>
                </a:solidFill>
                <a:latin typeface="+mj-lt"/>
              </a:rPr>
              <a:t>The Europe 2020 Growth Strategy</a:t>
            </a:r>
          </a:p>
          <a:p>
            <a:pPr marL="457200" lvl="0" indent="-317500" rtl="0">
              <a:spcBef>
                <a:spcPts val="0"/>
              </a:spcBef>
              <a:buClr>
                <a:schemeClr val="dk1"/>
              </a:buClr>
              <a:buSzPct val="166666"/>
              <a:buFont typeface="Arial"/>
              <a:buChar char="•"/>
            </a:pPr>
            <a:r>
              <a:rPr lang="en-GB" sz="1400" b="1" u="sng" dirty="0">
                <a:solidFill>
                  <a:srgbClr val="000000"/>
                </a:solidFill>
                <a:latin typeface="+mj-lt"/>
              </a:rPr>
              <a:t>Page 6:</a:t>
            </a:r>
          </a:p>
          <a:p>
            <a:pPr marL="914400" lvl="1" indent="-317500" rtl="0">
              <a:spcBef>
                <a:spcPts val="0"/>
              </a:spcBef>
              <a:buClr>
                <a:schemeClr val="dk1"/>
              </a:buClr>
              <a:buSzPct val="100000"/>
              <a:buFont typeface="Courier New"/>
              <a:buChar char="o"/>
            </a:pPr>
            <a:r>
              <a:rPr lang="en-GB" sz="1400" dirty="0" err="1">
                <a:solidFill>
                  <a:srgbClr val="000000"/>
                </a:solidFill>
                <a:latin typeface="+mj-lt"/>
              </a:rPr>
              <a:t>Fraunhofer</a:t>
            </a:r>
            <a:r>
              <a:rPr lang="en-GB" sz="1400" dirty="0">
                <a:solidFill>
                  <a:srgbClr val="000000"/>
                </a:solidFill>
                <a:latin typeface="+mj-lt"/>
              </a:rPr>
              <a:t> ISI et al., </a:t>
            </a:r>
            <a:r>
              <a:rPr lang="en-GB" sz="1400" dirty="0" err="1">
                <a:solidFill>
                  <a:srgbClr val="000000"/>
                </a:solidFill>
                <a:latin typeface="+mj-lt"/>
              </a:rPr>
              <a:t>EmployRES</a:t>
            </a:r>
            <a:r>
              <a:rPr lang="en-GB" sz="1400" dirty="0">
                <a:solidFill>
                  <a:srgbClr val="000000"/>
                </a:solidFill>
                <a:latin typeface="+mj-lt"/>
              </a:rPr>
              <a:t>; The impact of renewable energy policy on economic growth and employment in the European Union, 2009 </a:t>
            </a:r>
          </a:p>
          <a:p>
            <a:pPr marL="914400" lvl="1" indent="-317500" rtl="0">
              <a:spcBef>
                <a:spcPts val="0"/>
              </a:spcBef>
              <a:buClr>
                <a:schemeClr val="dk1"/>
              </a:buClr>
              <a:buSzPct val="100000"/>
              <a:buFont typeface="Courier New"/>
              <a:buChar char="o"/>
            </a:pPr>
            <a:r>
              <a:rPr lang="en-GB" sz="1400" dirty="0">
                <a:solidFill>
                  <a:srgbClr val="000000"/>
                </a:solidFill>
                <a:latin typeface="+mj-lt"/>
              </a:rPr>
              <a:t>European Renewable Energy Council; 45% by 2030, Towards a truly sustainable energy system in the EU, 2011</a:t>
            </a:r>
          </a:p>
          <a:p>
            <a:pPr marL="914400" lvl="1" indent="-317500" rtl="0">
              <a:spcBef>
                <a:spcPts val="0"/>
              </a:spcBef>
              <a:buClr>
                <a:schemeClr val="dk1"/>
              </a:buClr>
              <a:buSzPct val="100000"/>
              <a:buFont typeface="Courier New"/>
              <a:buChar char="o"/>
            </a:pPr>
            <a:r>
              <a:rPr lang="en-GB" sz="1400" dirty="0">
                <a:solidFill>
                  <a:srgbClr val="000000"/>
                </a:solidFill>
                <a:latin typeface="+mj-lt"/>
              </a:rPr>
              <a:t>The Energy Eff</a:t>
            </a:r>
            <a:r>
              <a:rPr lang="en-GB" sz="1400" dirty="0">
                <a:latin typeface="+mj-lt"/>
              </a:rPr>
              <a:t>iciency Industrial Forum, How Many Jobs?; A survey of the employment effects of investment in energy efficiency of buildings, 2012</a:t>
            </a:r>
          </a:p>
          <a:p>
            <a:pPr marL="914400" lvl="1" indent="-317500" rtl="0">
              <a:spcBef>
                <a:spcPts val="0"/>
              </a:spcBef>
              <a:buClr>
                <a:schemeClr val="dk1"/>
              </a:buClr>
              <a:buSzPct val="100000"/>
              <a:buFont typeface="Courier New"/>
              <a:buChar char="o"/>
            </a:pPr>
            <a:r>
              <a:rPr lang="en-GB" sz="1400" dirty="0">
                <a:latin typeface="+mj-lt"/>
              </a:rPr>
              <a:t>Rio 2012 Issues Briefs, Green jobs and social inclusion, UNCSD Secretariat, 2011</a:t>
            </a:r>
          </a:p>
          <a:p>
            <a:pPr marL="914400" lvl="1" indent="-317500" rtl="0">
              <a:spcBef>
                <a:spcPts val="0"/>
              </a:spcBef>
              <a:buClr>
                <a:schemeClr val="dk1"/>
              </a:buClr>
              <a:buSzPct val="100000"/>
              <a:buFont typeface="Courier New"/>
              <a:buChar char="o"/>
            </a:pPr>
            <a:r>
              <a:rPr lang="en-GB" sz="1400" dirty="0">
                <a:latin typeface="+mj-lt"/>
              </a:rPr>
              <a:t>Oxford Economics for the UK Department of Energy and Climate Change, Fossil fuel price shocks and a low carbon economy, 2011</a:t>
            </a:r>
          </a:p>
          <a:p>
            <a:pPr marL="914400" lvl="1" indent="-317500" rtl="0">
              <a:spcBef>
                <a:spcPts val="0"/>
              </a:spcBef>
              <a:buClr>
                <a:schemeClr val="dk1"/>
              </a:buClr>
              <a:buSzPct val="100000"/>
              <a:buFont typeface="Courier New"/>
              <a:buChar char="o"/>
            </a:pPr>
            <a:r>
              <a:rPr lang="en-GB" sz="1400" dirty="0">
                <a:latin typeface="+mj-lt"/>
              </a:rPr>
              <a:t>Roland Berger for WWF, Clean Economy, Living Planet; The race to the top of global clean energy technology manufacturing, 2012</a:t>
            </a:r>
          </a:p>
          <a:p>
            <a:pPr marL="914400" lvl="1" indent="-317500" rtl="0">
              <a:spcBef>
                <a:spcPts val="0"/>
              </a:spcBef>
              <a:buClr>
                <a:schemeClr val="dk1"/>
              </a:buClr>
              <a:buSzPct val="100000"/>
              <a:buFont typeface="Courier New"/>
              <a:buChar char="o"/>
            </a:pPr>
            <a:r>
              <a:rPr lang="en-GB" sz="1400" dirty="0">
                <a:latin typeface="+mj-lt"/>
              </a:rPr>
              <a:t>The Grantham Research Institute on Climate Change and the Environment and the Centre for Climate Change Economics and Policy, A strategy for restoring confidence and economic growth through green investment and innovation, April 2012</a:t>
            </a:r>
          </a:p>
          <a:p>
            <a:pPr marL="914400" lvl="1" indent="-317500" rtl="0">
              <a:spcBef>
                <a:spcPts val="0"/>
              </a:spcBef>
              <a:buClr>
                <a:schemeClr val="dk1"/>
              </a:buClr>
              <a:buSzPct val="100000"/>
              <a:buFont typeface="Courier New"/>
              <a:buChar char="o"/>
            </a:pPr>
            <a:r>
              <a:rPr lang="en-GB" sz="1400" dirty="0">
                <a:latin typeface="+mj-lt"/>
              </a:rPr>
              <a:t>European Environment Agency, Revealing the costs of air pollution from industrial facilities in Europe, 2011</a:t>
            </a:r>
          </a:p>
          <a:p>
            <a:pPr marL="914400" lvl="1" indent="-317500" rtl="0">
              <a:spcBef>
                <a:spcPts val="0"/>
              </a:spcBef>
              <a:buClr>
                <a:schemeClr val="dk1"/>
              </a:buClr>
              <a:buSzPct val="100000"/>
              <a:buFont typeface="Courier New"/>
              <a:buChar char="o"/>
            </a:pPr>
            <a:r>
              <a:rPr lang="en-GB" sz="1400" dirty="0">
                <a:latin typeface="+mj-lt"/>
              </a:rPr>
              <a:t>European Environment Agency, Climate change, impacts and vulnerability in Europe, 2012</a:t>
            </a:r>
          </a:p>
          <a:p>
            <a:pPr marL="914400" lvl="1" indent="-317500" rtl="0">
              <a:spcBef>
                <a:spcPts val="0"/>
              </a:spcBef>
              <a:buClr>
                <a:schemeClr val="dk1"/>
              </a:buClr>
              <a:buSzPct val="100000"/>
              <a:buFont typeface="Courier New"/>
              <a:buChar char="o"/>
            </a:pPr>
            <a:r>
              <a:rPr lang="en-GB" sz="1400" dirty="0">
                <a:latin typeface="+mj-lt"/>
              </a:rPr>
              <a:t>Copenhagen Economics for Renovate Europe, Multiple benefits of investing in energy efficient renovation of buildings - impact on public finances, 2012 </a:t>
            </a:r>
          </a:p>
        </p:txBody>
      </p:sp>
    </p:spTree>
    <p:extLst>
      <p:ext uri="{BB962C8B-B14F-4D97-AF65-F5344CB8AC3E}">
        <p14:creationId xmlns:p14="http://schemas.microsoft.com/office/powerpoint/2010/main" val="1979402243"/>
      </p:ext>
    </p:extLst>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body" idx="1"/>
          </p:nvPr>
        </p:nvSpPr>
        <p:spPr>
          <a:xfrm>
            <a:off x="467544" y="980728"/>
            <a:ext cx="8424936" cy="5184015"/>
          </a:xfrm>
          <a:prstGeom prst="rect">
            <a:avLst/>
          </a:prstGeom>
        </p:spPr>
        <p:txBody>
          <a:bodyPr lIns="91425" tIns="91425" rIns="91425" bIns="91425" anchor="t" anchorCtr="0">
            <a:noAutofit/>
          </a:bodyPr>
          <a:lstStyle/>
          <a:p>
            <a:pPr marL="457200" lvl="0" indent="-317500" rtl="0">
              <a:spcBef>
                <a:spcPts val="0"/>
              </a:spcBef>
              <a:buClr>
                <a:schemeClr val="dk1"/>
              </a:buClr>
              <a:buSzPct val="166666"/>
              <a:buFont typeface="Arial"/>
              <a:buChar char="•"/>
            </a:pPr>
            <a:r>
              <a:rPr lang="en-GB" sz="1400" b="1" u="sng" dirty="0">
                <a:latin typeface="+mj-lt"/>
              </a:rPr>
              <a:t>Page 7 &amp; 10:</a:t>
            </a:r>
          </a:p>
          <a:p>
            <a:pPr marL="914400" lvl="1" indent="-317500" rtl="0">
              <a:spcBef>
                <a:spcPts val="0"/>
              </a:spcBef>
              <a:buClr>
                <a:schemeClr val="dk1"/>
              </a:buClr>
              <a:buSzPct val="100000"/>
              <a:buFont typeface="Courier New"/>
              <a:buChar char="o"/>
            </a:pPr>
            <a:r>
              <a:rPr lang="en-GB" sz="1400" dirty="0">
                <a:latin typeface="+mj-lt"/>
              </a:rPr>
              <a:t>ECOFYS, EU policy options for climate and energy beyond 2020, 2013</a:t>
            </a:r>
          </a:p>
          <a:p>
            <a:pPr marL="914400" lvl="1" indent="-317500" rtl="0">
              <a:spcBef>
                <a:spcPts val="0"/>
              </a:spcBef>
              <a:buClr>
                <a:schemeClr val="dk1"/>
              </a:buClr>
              <a:buSzPct val="100000"/>
              <a:buFont typeface="Courier New"/>
              <a:buChar char="o"/>
            </a:pPr>
            <a:r>
              <a:rPr lang="en-GB" sz="1400" dirty="0">
                <a:latin typeface="+mj-lt"/>
              </a:rPr>
              <a:t>ECOFYS, How to trigger low carbon technologies by EU targets for 2030?, An assessment of technology needs, 2013</a:t>
            </a:r>
          </a:p>
          <a:p>
            <a:pPr marL="457200" lvl="0" indent="-317500" rtl="0">
              <a:spcBef>
                <a:spcPts val="0"/>
              </a:spcBef>
              <a:buClr>
                <a:schemeClr val="dk1"/>
              </a:buClr>
              <a:buSzPct val="166666"/>
              <a:buFont typeface="Arial"/>
              <a:buChar char="•"/>
            </a:pPr>
            <a:r>
              <a:rPr lang="en-GB" sz="1400" b="1" u="sng" dirty="0">
                <a:latin typeface="+mj-lt"/>
              </a:rPr>
              <a:t>Page 8:</a:t>
            </a:r>
          </a:p>
          <a:p>
            <a:pPr marL="914400" lvl="1" indent="-317500" rtl="0">
              <a:spcBef>
                <a:spcPts val="0"/>
              </a:spcBef>
              <a:buClr>
                <a:schemeClr val="dk1"/>
              </a:buClr>
              <a:buSzPct val="100000"/>
              <a:buFont typeface="Courier New"/>
              <a:buChar char="o"/>
            </a:pPr>
            <a:r>
              <a:rPr lang="en-GB" sz="1400" dirty="0">
                <a:latin typeface="+mj-lt"/>
              </a:rPr>
              <a:t>The European Commission, Energy Roadmap 2050, 2011</a:t>
            </a:r>
          </a:p>
          <a:p>
            <a:pPr marL="914400" lvl="1" indent="-317500" rtl="0">
              <a:spcBef>
                <a:spcPts val="0"/>
              </a:spcBef>
              <a:buClr>
                <a:schemeClr val="dk1"/>
              </a:buClr>
              <a:buSzPct val="100000"/>
              <a:buFont typeface="Courier New"/>
              <a:buChar char="o"/>
            </a:pPr>
            <a:r>
              <a:rPr lang="en-GB" sz="1400" dirty="0">
                <a:latin typeface="+mj-lt"/>
              </a:rPr>
              <a:t>Greenpeace, Energy [R]evolution; A sustainable EU 27 energy outlook, 2012</a:t>
            </a:r>
          </a:p>
          <a:p>
            <a:pPr marL="914400" lvl="1" indent="-317500" rtl="0">
              <a:spcBef>
                <a:spcPts val="0"/>
              </a:spcBef>
              <a:buClr>
                <a:schemeClr val="dk1"/>
              </a:buClr>
              <a:buSzPct val="100000"/>
              <a:buFont typeface="Courier New"/>
              <a:buChar char="o"/>
            </a:pPr>
            <a:r>
              <a:rPr lang="en-GB" sz="1400" dirty="0">
                <a:latin typeface="+mj-lt"/>
              </a:rPr>
              <a:t>European Renewable Energy Council, 45% by 2030; Towards a truly sustainable energy system in the EU, 2011</a:t>
            </a:r>
          </a:p>
          <a:p>
            <a:pPr marL="914400" lvl="1" indent="-317500" rtl="0">
              <a:spcBef>
                <a:spcPts val="0"/>
              </a:spcBef>
              <a:buClr>
                <a:schemeClr val="dk1"/>
              </a:buClr>
              <a:buSzPct val="100000"/>
              <a:buFont typeface="Courier New"/>
              <a:buChar char="o"/>
            </a:pPr>
            <a:r>
              <a:rPr lang="en-GB" sz="1400" dirty="0" err="1">
                <a:latin typeface="+mj-lt"/>
              </a:rPr>
              <a:t>Fraunhofer</a:t>
            </a:r>
            <a:r>
              <a:rPr lang="en-GB" sz="1400" dirty="0">
                <a:latin typeface="+mj-lt"/>
              </a:rPr>
              <a:t> ISI, </a:t>
            </a:r>
            <a:r>
              <a:rPr lang="en-GB" sz="1400" dirty="0">
                <a:solidFill>
                  <a:srgbClr val="000000"/>
                </a:solidFill>
                <a:latin typeface="+mj-lt"/>
              </a:rPr>
              <a:t>Contribution of Energy Efficiency Measures to Climate Protection within the European Union until 2050, 2012</a:t>
            </a:r>
          </a:p>
          <a:p>
            <a:pPr marL="914400" lvl="1" indent="-317500" rtl="0">
              <a:spcBef>
                <a:spcPts val="0"/>
              </a:spcBef>
              <a:buClr>
                <a:schemeClr val="dk1"/>
              </a:buClr>
              <a:buSzPct val="100000"/>
              <a:buFont typeface="Courier New"/>
              <a:buChar char="o"/>
            </a:pPr>
            <a:r>
              <a:rPr lang="en-GB" sz="1400" dirty="0">
                <a:latin typeface="+mj-lt"/>
              </a:rPr>
              <a:t>WWF, Re-Energising Europe; Putting the EU on  track for 100% renewable energy, 2013</a:t>
            </a:r>
          </a:p>
          <a:p>
            <a:pPr marL="457200" lvl="0" indent="-317500" rtl="0">
              <a:spcBef>
                <a:spcPts val="0"/>
              </a:spcBef>
              <a:buClr>
                <a:schemeClr val="dk1"/>
              </a:buClr>
              <a:buSzPct val="166666"/>
              <a:buFont typeface="Arial"/>
              <a:buChar char="•"/>
            </a:pPr>
            <a:r>
              <a:rPr lang="en-GB" sz="1400" b="1" u="sng" dirty="0">
                <a:latin typeface="+mj-lt"/>
              </a:rPr>
              <a:t>Page 11:</a:t>
            </a:r>
          </a:p>
          <a:p>
            <a:pPr marL="914400" lvl="1" indent="-317500" rtl="0">
              <a:spcBef>
                <a:spcPts val="0"/>
              </a:spcBef>
              <a:buClr>
                <a:schemeClr val="dk1"/>
              </a:buClr>
              <a:buSzPct val="100000"/>
              <a:buFont typeface="Courier New"/>
              <a:buChar char="o"/>
            </a:pPr>
            <a:r>
              <a:rPr lang="en-GB" sz="1400" dirty="0">
                <a:latin typeface="+mj-lt"/>
              </a:rPr>
              <a:t>International Energy Agency, Summing up the parts; combining policy instruments for least-cost climate mitigation strategies, 2011</a:t>
            </a:r>
          </a:p>
          <a:p>
            <a:pPr marL="457200" lvl="0" indent="-317500" rtl="0">
              <a:spcBef>
                <a:spcPts val="0"/>
              </a:spcBef>
              <a:buClr>
                <a:schemeClr val="dk1"/>
              </a:buClr>
              <a:buSzPct val="166666"/>
              <a:buFont typeface="Arial"/>
              <a:buChar char="•"/>
            </a:pPr>
            <a:r>
              <a:rPr lang="en-GB" sz="1400" b="1" u="sng" dirty="0">
                <a:latin typeface="+mj-lt"/>
              </a:rPr>
              <a:t>Page 12:</a:t>
            </a:r>
          </a:p>
          <a:p>
            <a:pPr marL="914400" lvl="1" indent="-317500" rtl="0">
              <a:spcBef>
                <a:spcPts val="0"/>
              </a:spcBef>
              <a:buClr>
                <a:schemeClr val="dk1"/>
              </a:buClr>
              <a:buSzPct val="100000"/>
              <a:buFont typeface="Courier New"/>
              <a:buChar char="o"/>
            </a:pPr>
            <a:r>
              <a:rPr lang="en-GB" sz="1400" dirty="0">
                <a:latin typeface="+mj-lt"/>
              </a:rPr>
              <a:t>Climate Action Network Europe, Greenpeace, WWF, EU ETS at a crossroads; An NGO briefing, 2013</a:t>
            </a:r>
          </a:p>
          <a:p>
            <a:pPr marL="457200" lvl="0" indent="-317500" rtl="0">
              <a:spcBef>
                <a:spcPts val="0"/>
              </a:spcBef>
              <a:buClr>
                <a:schemeClr val="dk1"/>
              </a:buClr>
              <a:buSzPct val="166666"/>
              <a:buFont typeface="Arial"/>
              <a:buChar char="•"/>
            </a:pPr>
            <a:r>
              <a:rPr lang="en-GB" sz="1400" b="1" u="sng" dirty="0">
                <a:latin typeface="+mj-lt"/>
              </a:rPr>
              <a:t>Page 13:</a:t>
            </a:r>
          </a:p>
          <a:p>
            <a:pPr marL="914400" lvl="1" indent="-317500" rtl="0">
              <a:spcBef>
                <a:spcPts val="0"/>
              </a:spcBef>
              <a:buClr>
                <a:schemeClr val="dk1"/>
              </a:buClr>
              <a:buSzPct val="100000"/>
              <a:buFont typeface="Courier New"/>
              <a:buChar char="o"/>
            </a:pPr>
            <a:r>
              <a:rPr lang="en-GB" sz="1400" dirty="0">
                <a:latin typeface="+mj-lt"/>
              </a:rPr>
              <a:t>Sandbag, Europe smashes weak 2020 climate target nine years early, 2013</a:t>
            </a:r>
          </a:p>
          <a:p>
            <a:pPr marL="457200" lvl="0" indent="-317500" rtl="0">
              <a:spcBef>
                <a:spcPts val="0"/>
              </a:spcBef>
              <a:buClr>
                <a:schemeClr val="dk1"/>
              </a:buClr>
              <a:buSzPct val="166666"/>
              <a:buFont typeface="Arial"/>
              <a:buChar char="•"/>
            </a:pPr>
            <a:r>
              <a:rPr lang="en-GB" sz="1400" b="1" u="sng" dirty="0">
                <a:latin typeface="+mj-lt"/>
              </a:rPr>
              <a:t>Page 14:</a:t>
            </a:r>
          </a:p>
          <a:p>
            <a:pPr marL="914400" lvl="1" indent="-317500" rtl="0">
              <a:spcBef>
                <a:spcPts val="0"/>
              </a:spcBef>
              <a:buClr>
                <a:schemeClr val="dk1"/>
              </a:buClr>
              <a:buSzPct val="100000"/>
              <a:buFont typeface="Courier New"/>
              <a:buChar char="o"/>
            </a:pPr>
            <a:r>
              <a:rPr lang="en-GB" sz="1400" dirty="0">
                <a:latin typeface="+mj-lt"/>
              </a:rPr>
              <a:t>CE Delft for WWF, Re-Energising Europe; Cutting energy related emissions the right way, 2012</a:t>
            </a:r>
          </a:p>
          <a:p>
            <a:pPr marL="914400" lvl="1" indent="-317500" rtl="0">
              <a:spcBef>
                <a:spcPts val="0"/>
              </a:spcBef>
              <a:buClr>
                <a:schemeClr val="dk1"/>
              </a:buClr>
              <a:buSzPct val="100000"/>
              <a:buFont typeface="Courier New"/>
              <a:buChar char="o"/>
            </a:pPr>
            <a:r>
              <a:rPr lang="en-GB" sz="1400" dirty="0">
                <a:solidFill>
                  <a:srgbClr val="000000"/>
                </a:solidFill>
                <a:latin typeface="+mj-lt"/>
              </a:rPr>
              <a:t>Special </a:t>
            </a:r>
            <a:r>
              <a:rPr lang="en-GB" sz="1400" dirty="0" err="1">
                <a:solidFill>
                  <a:srgbClr val="000000"/>
                </a:solidFill>
                <a:latin typeface="+mj-lt"/>
              </a:rPr>
              <a:t>Eurobarometer</a:t>
            </a:r>
            <a:r>
              <a:rPr lang="en-GB" sz="1400" dirty="0">
                <a:solidFill>
                  <a:srgbClr val="000000"/>
                </a:solidFill>
                <a:latin typeface="+mj-lt"/>
              </a:rPr>
              <a:t> 372, October 2011</a:t>
            </a:r>
          </a:p>
        </p:txBody>
      </p:sp>
      <p:sp>
        <p:nvSpPr>
          <p:cNvPr id="199" name="Shape 199"/>
          <p:cNvSpPr txBox="1">
            <a:spLocks noGrp="1"/>
          </p:cNvSpPr>
          <p:nvPr>
            <p:ph type="title"/>
          </p:nvPr>
        </p:nvSpPr>
        <p:spPr>
          <a:xfrm>
            <a:off x="246525" y="151300"/>
            <a:ext cx="8723399" cy="655500"/>
          </a:xfrm>
          <a:prstGeom prst="rect">
            <a:avLst/>
          </a:prstGeom>
        </p:spPr>
        <p:txBody>
          <a:bodyPr lIns="91425" tIns="91425" rIns="91425" bIns="91425" anchor="ctr" anchorCtr="0">
            <a:noAutofit/>
          </a:bodyPr>
          <a:lstStyle/>
          <a:p>
            <a:pPr lvl="0" algn="ctr" rtl="0">
              <a:buNone/>
            </a:pPr>
            <a:r>
              <a:rPr lang="en-GB" sz="3200" dirty="0">
                <a:latin typeface="+mj-lt"/>
              </a:rPr>
              <a:t>Evidence supporting this submission (2 of 3)</a:t>
            </a:r>
          </a:p>
        </p:txBody>
      </p:sp>
    </p:spTree>
    <p:extLst>
      <p:ext uri="{BB962C8B-B14F-4D97-AF65-F5344CB8AC3E}">
        <p14:creationId xmlns:p14="http://schemas.microsoft.com/office/powerpoint/2010/main" val="593191710"/>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3"/>
          <p:cNvSpPr>
            <a:spLocks noGrp="1"/>
          </p:cNvSpPr>
          <p:nvPr>
            <p:ph type="body" sz="quarter" idx="13"/>
          </p:nvPr>
        </p:nvSpPr>
        <p:spPr bwMode="auto">
          <a:xfrm>
            <a:off x="827584" y="116632"/>
            <a:ext cx="8136904" cy="5760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GB" sz="3200" b="1" dirty="0">
                <a:latin typeface="+mj-lt"/>
              </a:rPr>
              <a:t>The EU faces m</a:t>
            </a:r>
            <a:r>
              <a:rPr lang="en-GB" sz="3200" b="1" dirty="0" smtClean="0">
                <a:latin typeface="+mj-lt"/>
              </a:rPr>
              <a:t>eaningful </a:t>
            </a:r>
            <a:r>
              <a:rPr lang="en-GB" sz="3200" b="1" dirty="0">
                <a:latin typeface="+mj-lt"/>
              </a:rPr>
              <a:t>choice for 2030</a:t>
            </a:r>
            <a:endParaRPr lang="en-GB" sz="3200" dirty="0">
              <a:latin typeface="+mj-lt"/>
            </a:endParaRPr>
          </a:p>
          <a:p>
            <a:r>
              <a:rPr lang="en-GB" dirty="0">
                <a:latin typeface="+mj-lt"/>
              </a:rPr>
              <a:t/>
            </a:r>
            <a:br>
              <a:rPr lang="en-GB" dirty="0">
                <a:latin typeface="+mj-lt"/>
              </a:rPr>
            </a:br>
            <a:endParaRPr lang="en-GB" dirty="0">
              <a:latin typeface="+mj-lt"/>
            </a:endParaRPr>
          </a:p>
        </p:txBody>
      </p:sp>
      <p:sp>
        <p:nvSpPr>
          <p:cNvPr id="3" name="Rectangle 2"/>
          <p:cNvSpPr/>
          <p:nvPr/>
        </p:nvSpPr>
        <p:spPr>
          <a:xfrm>
            <a:off x="827584" y="836712"/>
            <a:ext cx="8136904" cy="5262979"/>
          </a:xfrm>
          <a:prstGeom prst="rect">
            <a:avLst/>
          </a:prstGeom>
          <a:solidFill>
            <a:srgbClr val="8ABE34"/>
          </a:solidFill>
        </p:spPr>
        <p:txBody>
          <a:bodyPr wrap="square">
            <a:spAutoFit/>
          </a:bodyPr>
          <a:lstStyle/>
          <a:p>
            <a:r>
              <a:rPr lang="en-GB" sz="1400" b="1" dirty="0">
                <a:latin typeface="+mn-lt"/>
              </a:rPr>
              <a:t>Europe has been at the forefront of concern about climate change and the transition to sustainable energy. But much has changed since the current legislative package was agreed. Now  nearly 100 countries in the world have significant climate policies, and 138 countries in the world have defined renewable energy targets. South Korea has the fastest growing clean manufacturing industry and South Africa spent a higher proportion of GDP last year on renewables than any other country. This is not the world of yesterday - it is the world of tomorrow beginning to take shape, and Europe is struggling to find its place within it.</a:t>
            </a:r>
            <a:endParaRPr lang="en-GB" sz="1400" b="0" dirty="0" smtClean="0">
              <a:effectLst/>
              <a:latin typeface="+mn-lt"/>
            </a:endParaRPr>
          </a:p>
          <a:p>
            <a:r>
              <a:rPr lang="en-GB" sz="1400" b="0" dirty="0" smtClean="0">
                <a:effectLst/>
                <a:latin typeface="+mn-lt"/>
              </a:rPr>
              <a:t/>
            </a:r>
            <a:br>
              <a:rPr lang="en-GB" sz="1400" b="0" dirty="0" smtClean="0">
                <a:effectLst/>
                <a:latin typeface="+mn-lt"/>
              </a:rPr>
            </a:br>
            <a:r>
              <a:rPr lang="en-GB" sz="1400" b="1" dirty="0">
                <a:latin typeface="+mn-lt"/>
              </a:rPr>
              <a:t>At the same time, it is more than ever apparent that the gap between current climate action and the reality of climate change is widening. Nowhere is this more apparent than in Europe. Current policy is failing to prevent increases in coal emissions. Overseas offset credits give the illusion of action, while delaying real change. Resistance to taking the necessary steps means the EU can </a:t>
            </a:r>
            <a:r>
              <a:rPr lang="en-GB" sz="1400" b="1" i="1" dirty="0">
                <a:latin typeface="+mn-lt"/>
              </a:rPr>
              <a:t>increase</a:t>
            </a:r>
            <a:r>
              <a:rPr lang="en-GB" sz="1400" b="1" dirty="0">
                <a:latin typeface="+mn-lt"/>
              </a:rPr>
              <a:t> its emissions over the coming seven years, while also negotiating a UN treaty to cut emissions.</a:t>
            </a:r>
            <a:endParaRPr lang="en-GB" sz="1400" b="0" dirty="0" smtClean="0">
              <a:effectLst/>
              <a:latin typeface="+mn-lt"/>
            </a:endParaRPr>
          </a:p>
          <a:p>
            <a:r>
              <a:rPr lang="en-GB" sz="1400" b="0" dirty="0" smtClean="0">
                <a:effectLst/>
                <a:latin typeface="+mn-lt"/>
              </a:rPr>
              <a:t/>
            </a:r>
            <a:br>
              <a:rPr lang="en-GB" sz="1400" b="0" dirty="0" smtClean="0">
                <a:effectLst/>
                <a:latin typeface="+mn-lt"/>
              </a:rPr>
            </a:br>
            <a:r>
              <a:rPr lang="en-GB" sz="1400" b="1" dirty="0">
                <a:latin typeface="+mn-lt"/>
              </a:rPr>
              <a:t>Europeans care about climate change and support a sustainable energy transition. Understandably their chief day-to-day concerns are about meeting the necessities of life in a challenging economic environment. But it is only special interests that are making the case that these two goals are irreconcilable. In reality, those clean industries we need to fight climate change are offering solid growth potential. In reality, reducing energy use and freeing ourselves from fossil fuel import dependency will stabilise prices and reduce security of supply risks. In reality, measures to interconnect energy markets, make our buildings more efficient and decarbonise transport will provide new stimuli to jobs and manufacturing.</a:t>
            </a:r>
            <a:endParaRPr lang="en-GB" sz="1400" b="0" dirty="0" smtClean="0">
              <a:effectLst/>
              <a:latin typeface="+mn-lt"/>
            </a:endParaRPr>
          </a:p>
          <a:p>
            <a:r>
              <a:rPr lang="en-GB" sz="1400" b="0" dirty="0" smtClean="0">
                <a:effectLst/>
                <a:latin typeface="+mn-lt"/>
              </a:rPr>
              <a:t/>
            </a:r>
            <a:br>
              <a:rPr lang="en-GB" sz="1400" b="0" dirty="0" smtClean="0">
                <a:effectLst/>
                <a:latin typeface="+mn-lt"/>
              </a:rPr>
            </a:br>
            <a:r>
              <a:rPr lang="en-GB" sz="1400" b="1" dirty="0">
                <a:latin typeface="+mn-lt"/>
              </a:rPr>
              <a:t>Europe's leaders face a choice: retreat and retrench to the past, seeking to milk the last drops from a pollution-based economy, or continue the path to the future, to an economy that is sustainable, meets people's needs,  and will keep Europe globally relevant</a:t>
            </a:r>
            <a:r>
              <a:rPr lang="en-GB" sz="1400" b="1" dirty="0" smtClean="0">
                <a:latin typeface="+mn-lt"/>
              </a:rPr>
              <a:t>.</a:t>
            </a:r>
            <a:endParaRPr lang="en-GB" sz="1400"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467544" y="1844824"/>
            <a:ext cx="8424936" cy="4725276"/>
          </a:xfrm>
          <a:prstGeom prst="rect">
            <a:avLst/>
          </a:prstGeom>
        </p:spPr>
        <p:txBody>
          <a:bodyPr lIns="91425" tIns="91425" rIns="91425" bIns="91425" anchor="t" anchorCtr="0">
            <a:noAutofit/>
          </a:bodyPr>
          <a:lstStyle/>
          <a:p>
            <a:pPr marL="457200" lvl="0" indent="-317500" rtl="0">
              <a:buClr>
                <a:schemeClr val="dk1"/>
              </a:buClr>
              <a:buSzPct val="166666"/>
              <a:buFont typeface="Arial"/>
              <a:buChar char="•"/>
            </a:pPr>
            <a:r>
              <a:rPr lang="en-GB" sz="1400" b="1" u="sng" dirty="0">
                <a:latin typeface="+mj-lt"/>
              </a:rPr>
              <a:t>Page 15:</a:t>
            </a:r>
          </a:p>
          <a:p>
            <a:pPr marL="914400" lvl="1" indent="-317500" rtl="0">
              <a:spcBef>
                <a:spcPts val="480"/>
              </a:spcBef>
              <a:buClr>
                <a:schemeClr val="dk1"/>
              </a:buClr>
              <a:buSzPct val="100000"/>
              <a:buFont typeface="Courier New"/>
              <a:buChar char="o"/>
            </a:pPr>
            <a:r>
              <a:rPr lang="en-GB" sz="1400" dirty="0" err="1">
                <a:latin typeface="+mj-lt"/>
              </a:rPr>
              <a:t>KfW</a:t>
            </a:r>
            <a:r>
              <a:rPr lang="en-GB" sz="1400" dirty="0">
                <a:latin typeface="+mj-lt"/>
              </a:rPr>
              <a:t> Economic Research, </a:t>
            </a:r>
            <a:r>
              <a:rPr lang="en-GB" sz="1400" dirty="0" err="1">
                <a:latin typeface="+mj-lt"/>
              </a:rPr>
              <a:t>Fracking</a:t>
            </a:r>
            <a:r>
              <a:rPr lang="en-GB" sz="1400" dirty="0">
                <a:latin typeface="+mj-lt"/>
              </a:rPr>
              <a:t> - you snooze, you lose?, 2013</a:t>
            </a:r>
          </a:p>
          <a:p>
            <a:pPr marL="914400" lvl="1" indent="-317500" rtl="0">
              <a:spcBef>
                <a:spcPts val="480"/>
              </a:spcBef>
              <a:buClr>
                <a:schemeClr val="dk1"/>
              </a:buClr>
              <a:buSzPct val="100000"/>
              <a:buFont typeface="Courier New"/>
              <a:buChar char="o"/>
            </a:pPr>
            <a:r>
              <a:rPr lang="en-GB" sz="1400" dirty="0">
                <a:latin typeface="+mj-lt"/>
              </a:rPr>
              <a:t>The Grantham Research Institute on Climate Change and the Environment and Carbon Tracker, </a:t>
            </a:r>
            <a:r>
              <a:rPr lang="en-GB" sz="1400" dirty="0" err="1">
                <a:latin typeface="+mj-lt"/>
              </a:rPr>
              <a:t>Unburnable</a:t>
            </a:r>
            <a:r>
              <a:rPr lang="en-GB" sz="1400" dirty="0">
                <a:latin typeface="+mj-lt"/>
              </a:rPr>
              <a:t> Carbon 2013; Wasted capital and stranded assets, 2013</a:t>
            </a:r>
          </a:p>
          <a:p>
            <a:pPr marL="457200" lvl="0" indent="-317500" rtl="0">
              <a:spcBef>
                <a:spcPts val="480"/>
              </a:spcBef>
              <a:buClr>
                <a:schemeClr val="dk1"/>
              </a:buClr>
              <a:buSzPct val="166666"/>
              <a:buFont typeface="Arial"/>
              <a:buChar char="•"/>
            </a:pPr>
            <a:r>
              <a:rPr lang="en-GB" sz="1400" b="1" u="sng" dirty="0">
                <a:latin typeface="+mj-lt"/>
              </a:rPr>
              <a:t>Page 16:</a:t>
            </a:r>
          </a:p>
          <a:p>
            <a:pPr marL="914400" lvl="1" indent="-317500" rtl="0">
              <a:spcBef>
                <a:spcPts val="480"/>
              </a:spcBef>
              <a:buClr>
                <a:schemeClr val="dk1"/>
              </a:buClr>
              <a:buSzPct val="100000"/>
              <a:buFont typeface="Courier New"/>
              <a:buChar char="o"/>
            </a:pPr>
            <a:r>
              <a:rPr lang="en-GB" sz="1400" dirty="0">
                <a:latin typeface="+mj-lt"/>
              </a:rPr>
              <a:t>European Wind Energy Association, Green Growth; The impact of wind energy on jobs and the economy, 2012</a:t>
            </a:r>
          </a:p>
          <a:p>
            <a:endParaRPr lang="en-GB" sz="1400" dirty="0">
              <a:latin typeface="+mj-lt"/>
            </a:endParaRPr>
          </a:p>
        </p:txBody>
      </p:sp>
      <p:sp>
        <p:nvSpPr>
          <p:cNvPr id="206" name="Shape 206"/>
          <p:cNvSpPr txBox="1">
            <a:spLocks noGrp="1"/>
          </p:cNvSpPr>
          <p:nvPr>
            <p:ph type="title"/>
          </p:nvPr>
        </p:nvSpPr>
        <p:spPr>
          <a:xfrm>
            <a:off x="217475" y="151300"/>
            <a:ext cx="8738099" cy="655500"/>
          </a:xfrm>
          <a:prstGeom prst="rect">
            <a:avLst/>
          </a:prstGeom>
        </p:spPr>
        <p:txBody>
          <a:bodyPr lIns="91425" tIns="91425" rIns="91425" bIns="91425" anchor="ctr" anchorCtr="0">
            <a:noAutofit/>
          </a:bodyPr>
          <a:lstStyle/>
          <a:p>
            <a:pPr lvl="0" algn="ctr" rtl="0">
              <a:buNone/>
            </a:pPr>
            <a:r>
              <a:rPr lang="en-GB" sz="3200" dirty="0">
                <a:latin typeface="+mj-lt"/>
              </a:rPr>
              <a:t>Evidence supporting this submission (3 of 3)</a:t>
            </a:r>
          </a:p>
        </p:txBody>
      </p:sp>
    </p:spTree>
    <p:extLst>
      <p:ext uri="{BB962C8B-B14F-4D97-AF65-F5344CB8AC3E}">
        <p14:creationId xmlns:p14="http://schemas.microsoft.com/office/powerpoint/2010/main" val="3946686036"/>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Rectangle 4"/>
          <p:cNvSpPr/>
          <p:nvPr/>
        </p:nvSpPr>
        <p:spPr>
          <a:xfrm>
            <a:off x="284000" y="1111776"/>
            <a:ext cx="8684867" cy="972000"/>
          </a:xfrm>
          <a:prstGeom prst="rect">
            <a:avLst/>
          </a:prstGeom>
          <a:solidFill>
            <a:srgbClr val="FF5050"/>
          </a:solidFill>
        </p:spPr>
        <p:txBody>
          <a:bodyPr wrap="square">
            <a:spAutoFit/>
          </a:bodyPr>
          <a:lstStyle/>
          <a:p>
            <a:pPr algn="ctr"/>
            <a:r>
              <a:rPr lang="en-GB" dirty="0">
                <a:latin typeface="+mj-lt"/>
              </a:rPr>
              <a:t>We must work to significantly reduce the risk of climate change by cutting emissions through the delivery of sustainable energy that is affordable enough to allow Europe's businesses and citizens to benefit from global competition</a:t>
            </a:r>
            <a:r>
              <a:rPr lang="en-GB" dirty="0" smtClean="0">
                <a:latin typeface="+mj-lt"/>
              </a:rPr>
              <a:t>.</a:t>
            </a:r>
            <a:endParaRPr lang="en-GB" dirty="0">
              <a:latin typeface="+mj-lt"/>
            </a:endParaRPr>
          </a:p>
        </p:txBody>
      </p:sp>
      <p:sp>
        <p:nvSpPr>
          <p:cNvPr id="6" name="Rectangle 5"/>
          <p:cNvSpPr/>
          <p:nvPr/>
        </p:nvSpPr>
        <p:spPr>
          <a:xfrm>
            <a:off x="-108520" y="0"/>
            <a:ext cx="9252520" cy="1077218"/>
          </a:xfrm>
          <a:prstGeom prst="rect">
            <a:avLst/>
          </a:prstGeom>
        </p:spPr>
        <p:txBody>
          <a:bodyPr wrap="square">
            <a:spAutoFit/>
          </a:bodyPr>
          <a:lstStyle/>
          <a:p>
            <a:pPr algn="ctr"/>
            <a:r>
              <a:rPr lang="en-GB" sz="3200" b="1" dirty="0">
                <a:latin typeface="+mj-lt"/>
              </a:rPr>
              <a:t>The essence of a 2030 framework </a:t>
            </a:r>
            <a:endParaRPr lang="en-GB" sz="3200" b="0" dirty="0" smtClean="0">
              <a:effectLst/>
              <a:latin typeface="+mj-lt"/>
            </a:endParaRPr>
          </a:p>
          <a:p>
            <a:pPr algn="ctr"/>
            <a:r>
              <a:rPr lang="en-GB" sz="3200" b="1" dirty="0">
                <a:latin typeface="+mj-lt"/>
              </a:rPr>
              <a:t>on climate &amp; energy</a:t>
            </a:r>
            <a:r>
              <a:rPr lang="en-GB" sz="3200" b="1" dirty="0" smtClean="0">
                <a:latin typeface="+mj-lt"/>
              </a:rPr>
              <a:t>:</a:t>
            </a:r>
            <a:endParaRPr lang="en-GB" sz="3200" b="0" dirty="0" smtClean="0">
              <a:effectLst/>
              <a:latin typeface="+mj-lt"/>
            </a:endParaRPr>
          </a:p>
        </p:txBody>
      </p:sp>
      <p:sp>
        <p:nvSpPr>
          <p:cNvPr id="8" name="TextBox 7"/>
          <p:cNvSpPr txBox="1"/>
          <p:nvPr/>
        </p:nvSpPr>
        <p:spPr>
          <a:xfrm>
            <a:off x="284000" y="2287433"/>
            <a:ext cx="2559144" cy="972000"/>
          </a:xfrm>
          <a:prstGeom prst="rect">
            <a:avLst/>
          </a:prstGeom>
          <a:solidFill>
            <a:srgbClr val="0099CC"/>
          </a:solidFill>
        </p:spPr>
        <p:txBody>
          <a:bodyPr wrap="square" rtlCol="0" anchor="ctr">
            <a:spAutoFit/>
          </a:bodyPr>
          <a:lstStyle/>
          <a:p>
            <a:pPr algn="ctr"/>
            <a:r>
              <a:rPr lang="en-GB" b="1" dirty="0" smtClean="0">
                <a:latin typeface="+mj-lt"/>
              </a:rPr>
              <a:t>Targets</a:t>
            </a:r>
            <a:endParaRPr lang="en-GB" b="1" dirty="0">
              <a:latin typeface="+mj-lt"/>
            </a:endParaRPr>
          </a:p>
        </p:txBody>
      </p:sp>
      <p:sp>
        <p:nvSpPr>
          <p:cNvPr id="22" name="TextBox 21"/>
          <p:cNvSpPr txBox="1"/>
          <p:nvPr/>
        </p:nvSpPr>
        <p:spPr>
          <a:xfrm>
            <a:off x="284001" y="3403150"/>
            <a:ext cx="2559144" cy="972000"/>
          </a:xfrm>
          <a:prstGeom prst="rect">
            <a:avLst/>
          </a:prstGeom>
          <a:solidFill>
            <a:srgbClr val="0099CC"/>
          </a:solidFill>
        </p:spPr>
        <p:txBody>
          <a:bodyPr wrap="square" rtlCol="0" anchor="ctr">
            <a:spAutoFit/>
          </a:bodyPr>
          <a:lstStyle/>
          <a:p>
            <a:pPr algn="ctr"/>
            <a:r>
              <a:rPr lang="en-GB" b="1" dirty="0" smtClean="0">
                <a:latin typeface="+mj-lt"/>
              </a:rPr>
              <a:t>Instruments</a:t>
            </a:r>
            <a:endParaRPr lang="en-GB" b="1" dirty="0">
              <a:latin typeface="+mj-lt"/>
            </a:endParaRPr>
          </a:p>
        </p:txBody>
      </p:sp>
      <p:sp>
        <p:nvSpPr>
          <p:cNvPr id="23" name="TextBox 22"/>
          <p:cNvSpPr txBox="1"/>
          <p:nvPr/>
        </p:nvSpPr>
        <p:spPr>
          <a:xfrm>
            <a:off x="284000" y="4509120"/>
            <a:ext cx="2559144" cy="972000"/>
          </a:xfrm>
          <a:prstGeom prst="rect">
            <a:avLst/>
          </a:prstGeom>
          <a:solidFill>
            <a:srgbClr val="0099CC"/>
          </a:solidFill>
        </p:spPr>
        <p:txBody>
          <a:bodyPr wrap="square" rtlCol="0" anchor="ctr">
            <a:spAutoFit/>
          </a:bodyPr>
          <a:lstStyle/>
          <a:p>
            <a:pPr algn="ctr"/>
            <a:r>
              <a:rPr lang="en-GB" b="1" dirty="0" smtClean="0">
                <a:latin typeface="+mj-lt"/>
              </a:rPr>
              <a:t>Security of supply and competitiveness</a:t>
            </a:r>
            <a:endParaRPr lang="en-GB" b="1" dirty="0">
              <a:latin typeface="+mj-lt"/>
            </a:endParaRPr>
          </a:p>
        </p:txBody>
      </p:sp>
      <p:sp>
        <p:nvSpPr>
          <p:cNvPr id="24" name="TextBox 23"/>
          <p:cNvSpPr txBox="1"/>
          <p:nvPr/>
        </p:nvSpPr>
        <p:spPr>
          <a:xfrm>
            <a:off x="284001" y="5625352"/>
            <a:ext cx="2559144" cy="972000"/>
          </a:xfrm>
          <a:prstGeom prst="rect">
            <a:avLst/>
          </a:prstGeom>
          <a:solidFill>
            <a:srgbClr val="0099CC"/>
          </a:solidFill>
        </p:spPr>
        <p:txBody>
          <a:bodyPr wrap="square" rtlCol="0" anchor="ctr">
            <a:spAutoFit/>
          </a:bodyPr>
          <a:lstStyle/>
          <a:p>
            <a:pPr algn="ctr"/>
            <a:r>
              <a:rPr lang="en-GB" b="1" dirty="0" smtClean="0">
                <a:latin typeface="+mj-lt"/>
              </a:rPr>
              <a:t>Effort Sharing</a:t>
            </a:r>
            <a:endParaRPr lang="en-GB" b="1" dirty="0">
              <a:latin typeface="+mj-lt"/>
            </a:endParaRPr>
          </a:p>
        </p:txBody>
      </p:sp>
      <p:sp>
        <p:nvSpPr>
          <p:cNvPr id="9" name="Rectangle 8"/>
          <p:cNvSpPr/>
          <p:nvPr/>
        </p:nvSpPr>
        <p:spPr>
          <a:xfrm>
            <a:off x="2938244" y="2287433"/>
            <a:ext cx="6030623" cy="972000"/>
          </a:xfrm>
          <a:prstGeom prst="rect">
            <a:avLst/>
          </a:prstGeom>
          <a:solidFill>
            <a:srgbClr val="8ABE34"/>
          </a:solidFill>
        </p:spPr>
        <p:txBody>
          <a:bodyPr wrap="square" anchor="ctr">
            <a:spAutoFit/>
          </a:bodyPr>
          <a:lstStyle/>
          <a:p>
            <a:r>
              <a:rPr lang="en-GB" sz="1400" dirty="0">
                <a:latin typeface="+mj-lt"/>
              </a:rPr>
              <a:t>Legally binding complementary targets on emissions reductions (-55%), energy savings (-40%), and renewable energy (45%) set at EU level and effort shared among Member </a:t>
            </a:r>
            <a:r>
              <a:rPr lang="en-GB" sz="1400" dirty="0" smtClean="0">
                <a:latin typeface="+mj-lt"/>
              </a:rPr>
              <a:t>States</a:t>
            </a:r>
            <a:endParaRPr lang="en-GB" dirty="0">
              <a:latin typeface="+mj-lt"/>
            </a:endParaRPr>
          </a:p>
        </p:txBody>
      </p:sp>
      <p:sp>
        <p:nvSpPr>
          <p:cNvPr id="11" name="Rectangle 10"/>
          <p:cNvSpPr/>
          <p:nvPr/>
        </p:nvSpPr>
        <p:spPr>
          <a:xfrm>
            <a:off x="2938244" y="3403150"/>
            <a:ext cx="6030623" cy="972000"/>
          </a:xfrm>
          <a:prstGeom prst="rect">
            <a:avLst/>
          </a:prstGeom>
          <a:solidFill>
            <a:srgbClr val="8ABE34"/>
          </a:solidFill>
        </p:spPr>
        <p:txBody>
          <a:bodyPr wrap="square" anchor="ctr">
            <a:spAutoFit/>
          </a:bodyPr>
          <a:lstStyle/>
          <a:p>
            <a:r>
              <a:rPr lang="en-GB" sz="1400" dirty="0">
                <a:latin typeface="+mj-lt"/>
              </a:rPr>
              <a:t>The EU Emissions Trading Scheme must be fixed to ensure it drives decarbonisation and the internal energy market completed in order to maximise EU wide potential of renewable energy and energy </a:t>
            </a:r>
            <a:r>
              <a:rPr lang="en-GB" sz="1400" dirty="0" smtClean="0">
                <a:latin typeface="+mj-lt"/>
              </a:rPr>
              <a:t>savings</a:t>
            </a:r>
            <a:endParaRPr lang="en-GB" sz="1400" b="0" dirty="0" smtClean="0">
              <a:effectLst/>
              <a:latin typeface="+mj-lt"/>
            </a:endParaRPr>
          </a:p>
        </p:txBody>
      </p:sp>
      <p:sp>
        <p:nvSpPr>
          <p:cNvPr id="13" name="Rectangle 12"/>
          <p:cNvSpPr/>
          <p:nvPr/>
        </p:nvSpPr>
        <p:spPr>
          <a:xfrm>
            <a:off x="2938056" y="4509120"/>
            <a:ext cx="6030623" cy="972000"/>
          </a:xfrm>
          <a:prstGeom prst="rect">
            <a:avLst/>
          </a:prstGeom>
          <a:solidFill>
            <a:srgbClr val="8ABE34"/>
          </a:solidFill>
        </p:spPr>
        <p:txBody>
          <a:bodyPr wrap="square" anchor="ctr">
            <a:spAutoFit/>
          </a:bodyPr>
          <a:lstStyle/>
          <a:p>
            <a:r>
              <a:rPr lang="en-GB" sz="1400" dirty="0">
                <a:latin typeface="+mj-lt"/>
              </a:rPr>
              <a:t>Cannot only be considered through the prism of energy prices, but must focus on overall productivity by prioritising skills, research, and innovation.  The development of the EU's energy system must also focus on the least risky decarbonisation options</a:t>
            </a:r>
            <a:r>
              <a:rPr lang="en-GB" sz="1400" dirty="0" smtClean="0">
                <a:latin typeface="+mj-lt"/>
              </a:rPr>
              <a:t>.</a:t>
            </a:r>
            <a:endParaRPr lang="en-GB" sz="1400" b="0" dirty="0" smtClean="0">
              <a:effectLst/>
              <a:latin typeface="+mj-lt"/>
            </a:endParaRPr>
          </a:p>
        </p:txBody>
      </p:sp>
      <p:sp>
        <p:nvSpPr>
          <p:cNvPr id="14" name="Rectangle 13"/>
          <p:cNvSpPr/>
          <p:nvPr/>
        </p:nvSpPr>
        <p:spPr>
          <a:xfrm>
            <a:off x="2938244" y="5625352"/>
            <a:ext cx="6030623" cy="972000"/>
          </a:xfrm>
          <a:prstGeom prst="rect">
            <a:avLst/>
          </a:prstGeom>
          <a:solidFill>
            <a:srgbClr val="8ABE34"/>
          </a:solidFill>
        </p:spPr>
        <p:txBody>
          <a:bodyPr wrap="square" anchor="ctr">
            <a:spAutoFit/>
          </a:bodyPr>
          <a:lstStyle/>
          <a:p>
            <a:r>
              <a:rPr lang="en-GB" sz="1400" dirty="0">
                <a:latin typeface="+mj-lt"/>
              </a:rPr>
              <a:t>The current effort sharing framework must also be reformed to ensure all member states deliver domestic emissions reductions through energy savings and renewable energy.  </a:t>
            </a:r>
            <a:endParaRPr lang="en-GB"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6" name="Shape 53"/>
          <p:cNvSpPr txBox="1">
            <a:spLocks/>
          </p:cNvSpPr>
          <p:nvPr/>
        </p:nvSpPr>
        <p:spPr>
          <a:xfrm>
            <a:off x="287251" y="1097950"/>
            <a:ext cx="8677238" cy="2488799"/>
          </a:xfrm>
          <a:prstGeom prst="rect">
            <a:avLst/>
          </a:prstGeom>
        </p:spPr>
        <p:txBody>
          <a:bodyPr lIns="91425" tIns="91425" rIns="91425" bIns="91425" anchor="t" anchorCtr="0">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spcBef>
                <a:spcPts val="0"/>
              </a:spcBef>
              <a:buFont typeface="Arial" charset="0"/>
              <a:buNone/>
            </a:pPr>
            <a:r>
              <a:rPr lang="en-GB" sz="1400" dirty="0" smtClean="0">
                <a:solidFill>
                  <a:srgbClr val="000000"/>
                </a:solidFill>
                <a:latin typeface="+mj-lt"/>
              </a:rPr>
              <a:t>On current governmental pledges, the world is virtually certain to exceed the two degree average temperature increase threshold that is associated with dangerous climate change and which those same governments have committed to avoid. </a:t>
            </a:r>
          </a:p>
          <a:p>
            <a:pPr>
              <a:buFont typeface="Arial" charset="0"/>
              <a:buNone/>
            </a:pPr>
            <a:r>
              <a:rPr lang="en-GB" sz="1400" dirty="0" smtClean="0">
                <a:solidFill>
                  <a:srgbClr val="000000"/>
                </a:solidFill>
                <a:latin typeface="+mj-lt"/>
              </a:rPr>
              <a:t>Unless further action is taken, there will be enormous consequences of a warmer world, including:</a:t>
            </a:r>
          </a:p>
          <a:p>
            <a:pPr marL="457200" indent="-317500">
              <a:buClr>
                <a:srgbClr val="000000"/>
              </a:buClr>
              <a:buSzPct val="166666"/>
              <a:buFont typeface="Arial"/>
              <a:buChar char="•"/>
            </a:pPr>
            <a:r>
              <a:rPr lang="en-GB" sz="1400" dirty="0" smtClean="0">
                <a:solidFill>
                  <a:srgbClr val="000000"/>
                </a:solidFill>
                <a:latin typeface="+mj-lt"/>
              </a:rPr>
              <a:t>Fatal extreme heat waves will become the new normal summer, causing heat related deaths, forest fires, and harvest losses that could exceed the adaptive capacities of societies and natural systems.</a:t>
            </a:r>
          </a:p>
          <a:p>
            <a:pPr marL="457200" indent="-317500">
              <a:buClr>
                <a:srgbClr val="000000"/>
              </a:buClr>
              <a:buSzPct val="166666"/>
              <a:buFont typeface="Arial"/>
              <a:buChar char="•"/>
            </a:pPr>
            <a:r>
              <a:rPr lang="en-GB" sz="1400" dirty="0" smtClean="0">
                <a:solidFill>
                  <a:srgbClr val="000000"/>
                </a:solidFill>
                <a:latin typeface="+mj-lt"/>
              </a:rPr>
              <a:t>The regional extinction of entire ecosystems, such as coral reefs, with profound consequences for dependent species and people who rely on them for food, income, tourism, and shoreline protection.</a:t>
            </a:r>
          </a:p>
          <a:p>
            <a:pPr marL="457200" indent="-317500">
              <a:buClr>
                <a:srgbClr val="000000"/>
              </a:buClr>
              <a:buSzPct val="166666"/>
              <a:buFont typeface="Arial"/>
              <a:buChar char="•"/>
            </a:pPr>
            <a:r>
              <a:rPr lang="en-GB" sz="1400" dirty="0" smtClean="0">
                <a:solidFill>
                  <a:srgbClr val="000000"/>
                </a:solidFill>
                <a:latin typeface="+mj-lt"/>
              </a:rPr>
              <a:t>Severe disruptions, damage, and dislocation to populations, with the poor likely to suffer most - resulting in a more fractured and unequal global community, with corresponding consequences. </a:t>
            </a:r>
          </a:p>
          <a:p>
            <a:endParaRPr lang="en-GB" sz="1400" dirty="0" smtClean="0">
              <a:solidFill>
                <a:srgbClr val="000000"/>
              </a:solidFill>
              <a:latin typeface="+mj-lt"/>
            </a:endParaRPr>
          </a:p>
          <a:p>
            <a:endParaRPr lang="en-GB" sz="1400" dirty="0" smtClean="0">
              <a:solidFill>
                <a:srgbClr val="000000"/>
              </a:solidFill>
              <a:latin typeface="+mj-lt"/>
            </a:endParaRPr>
          </a:p>
          <a:p>
            <a:endParaRPr lang="en-GB" sz="1400" dirty="0" smtClean="0">
              <a:solidFill>
                <a:srgbClr val="000000"/>
              </a:solidFill>
              <a:latin typeface="+mj-lt"/>
            </a:endParaRPr>
          </a:p>
          <a:p>
            <a:endParaRPr lang="en-GB" sz="1400" dirty="0" smtClean="0">
              <a:solidFill>
                <a:srgbClr val="000000"/>
              </a:solidFill>
              <a:latin typeface="+mj-lt"/>
            </a:endParaRPr>
          </a:p>
          <a:p>
            <a:endParaRPr lang="en-GB" sz="1400" dirty="0">
              <a:solidFill>
                <a:srgbClr val="000000"/>
              </a:solidFill>
              <a:latin typeface="+mj-lt"/>
            </a:endParaRPr>
          </a:p>
        </p:txBody>
      </p:sp>
      <p:sp>
        <p:nvSpPr>
          <p:cNvPr id="7" name="Shape 54"/>
          <p:cNvSpPr txBox="1">
            <a:spLocks/>
          </p:cNvSpPr>
          <p:nvPr/>
        </p:nvSpPr>
        <p:spPr bwMode="auto">
          <a:xfrm>
            <a:off x="107504" y="51150"/>
            <a:ext cx="9036646" cy="10466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noAutofit/>
          </a:bodyPr>
          <a:lstStyle>
            <a:lvl1pPr algn="r" defTabSz="457200" rtl="0" eaLnBrk="0" fontAlgn="base" hangingPunct="0">
              <a:spcBef>
                <a:spcPct val="0"/>
              </a:spcBef>
              <a:spcAft>
                <a:spcPct val="0"/>
              </a:spcAft>
              <a:defRPr lang="en-US" sz="1400" b="0" kern="1200" dirty="0">
                <a:solidFill>
                  <a:srgbClr val="404040"/>
                </a:solidFill>
                <a:latin typeface="Arial" charset="0"/>
                <a:ea typeface="+mn-ea"/>
                <a:cs typeface="Arial"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a:lstStyle>
          <a:p>
            <a:pPr algn="ctr"/>
            <a:r>
              <a:rPr lang="en-GB" sz="3200" b="1" dirty="0" smtClean="0">
                <a:latin typeface="+mj-lt"/>
              </a:rPr>
              <a:t>The need to tackle catastrophic climate </a:t>
            </a:r>
          </a:p>
          <a:p>
            <a:pPr algn="ctr"/>
            <a:r>
              <a:rPr lang="en-GB" sz="3200" b="1" dirty="0" smtClean="0">
                <a:latin typeface="+mj-lt"/>
              </a:rPr>
              <a:t>change cannot be delayed or negotiated away</a:t>
            </a:r>
            <a:endParaRPr lang="en-GB" sz="3200" b="1" dirty="0">
              <a:latin typeface="+mj-lt"/>
            </a:endParaRPr>
          </a:p>
        </p:txBody>
      </p:sp>
      <p:sp>
        <p:nvSpPr>
          <p:cNvPr id="8" name="Shape 55"/>
          <p:cNvSpPr/>
          <p:nvPr/>
        </p:nvSpPr>
        <p:spPr>
          <a:xfrm>
            <a:off x="3812075" y="3536950"/>
            <a:ext cx="5331924" cy="3321050"/>
          </a:xfrm>
          <a:prstGeom prst="rect">
            <a:avLst/>
          </a:prstGeom>
          <a:blipFill>
            <a:blip r:embed="rId3"/>
            <a:stretch>
              <a:fillRect/>
            </a:stretch>
          </a:blipFill>
        </p:spPr>
      </p:sp>
      <p:sp>
        <p:nvSpPr>
          <p:cNvPr id="9" name="Shape 56"/>
          <p:cNvSpPr txBox="1"/>
          <p:nvPr/>
        </p:nvSpPr>
        <p:spPr>
          <a:xfrm>
            <a:off x="287250" y="3811625"/>
            <a:ext cx="3429000" cy="2771700"/>
          </a:xfrm>
          <a:prstGeom prst="rect">
            <a:avLst/>
          </a:prstGeom>
          <a:solidFill>
            <a:srgbClr val="8ABE34"/>
          </a:solidFill>
          <a:ln>
            <a:noFill/>
          </a:ln>
        </p:spPr>
        <p:txBody>
          <a:bodyPr lIns="91425" tIns="91425" rIns="91425" bIns="91425" anchor="ctr" anchorCtr="0">
            <a:noAutofit/>
          </a:bodyPr>
          <a:lstStyle/>
          <a:p>
            <a:pPr lvl="0" rtl="0">
              <a:buNone/>
            </a:pPr>
            <a:r>
              <a:rPr lang="en-GB" sz="1400" dirty="0">
                <a:latin typeface="+mj-lt"/>
              </a:rPr>
              <a:t>The EU must agree an emissions reduction target which makes an adequate contribution to preventing dangerous climate change based on the EU's capacity and potential to mitigate, reaching a high probability of staying below 2 degrees warming. The emphasis should be on domestic emissions, with additional reduction effort supported abroad under a fully reformed approach that no longer functions as a supply of 'offsets'.</a:t>
            </a:r>
          </a:p>
        </p:txBody>
      </p:sp>
    </p:spTree>
    <p:extLst>
      <p:ext uri="{BB962C8B-B14F-4D97-AF65-F5344CB8AC3E}">
        <p14:creationId xmlns:p14="http://schemas.microsoft.com/office/powerpoint/2010/main" val="2999842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62"/>
          <p:cNvSpPr txBox="1">
            <a:spLocks/>
          </p:cNvSpPr>
          <p:nvPr/>
        </p:nvSpPr>
        <p:spPr bwMode="auto">
          <a:xfrm>
            <a:off x="776225" y="100600"/>
            <a:ext cx="7830599" cy="1083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noAutofit/>
          </a:bodyPr>
          <a:lstStyle>
            <a:lvl1pPr algn="r" defTabSz="457200" rtl="0" eaLnBrk="0" fontAlgn="base" hangingPunct="0">
              <a:spcBef>
                <a:spcPct val="0"/>
              </a:spcBef>
              <a:spcAft>
                <a:spcPct val="0"/>
              </a:spcAft>
              <a:defRPr lang="en-US" sz="1400" b="0" kern="1200" dirty="0">
                <a:solidFill>
                  <a:srgbClr val="404040"/>
                </a:solidFill>
                <a:latin typeface="Arial" charset="0"/>
                <a:ea typeface="+mn-ea"/>
                <a:cs typeface="Arial"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a:lstStyle>
          <a:p>
            <a:pPr algn="ctr"/>
            <a:r>
              <a:rPr lang="en-GB" sz="3200" b="1" dirty="0" smtClean="0">
                <a:latin typeface="+mj-lt"/>
              </a:rPr>
              <a:t>Climate and energy policy addresses present and future needs</a:t>
            </a:r>
            <a:endParaRPr lang="en-GB" sz="3200" b="1" dirty="0">
              <a:latin typeface="+mj-lt"/>
            </a:endParaRPr>
          </a:p>
        </p:txBody>
      </p:sp>
      <p:sp>
        <p:nvSpPr>
          <p:cNvPr id="6" name="Shape 63"/>
          <p:cNvSpPr txBox="1">
            <a:spLocks/>
          </p:cNvSpPr>
          <p:nvPr/>
        </p:nvSpPr>
        <p:spPr>
          <a:xfrm>
            <a:off x="353125" y="1256900"/>
            <a:ext cx="8557200" cy="5412460"/>
          </a:xfrm>
          <a:prstGeom prst="rect">
            <a:avLst/>
          </a:prstGeom>
          <a:solidFill>
            <a:srgbClr val="8ABE34"/>
          </a:solidFill>
        </p:spPr>
        <p:txBody>
          <a:bodyPr lIns="91425" tIns="91425" rIns="91425" bIns="91425" anchor="t" anchorCtr="0">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Clr>
                <a:srgbClr val="000000"/>
              </a:buClr>
              <a:buSzPct val="45833"/>
              <a:buFont typeface="Arial"/>
              <a:buNone/>
            </a:pPr>
            <a:r>
              <a:rPr lang="en-GB" sz="2600" dirty="0" smtClean="0">
                <a:solidFill>
                  <a:srgbClr val="000000"/>
                </a:solidFill>
                <a:latin typeface="+mj-lt"/>
              </a:rPr>
              <a:t>European citizens' greatest immediate concerns are about </a:t>
            </a:r>
            <a:r>
              <a:rPr lang="en-GB" sz="2600" dirty="0" smtClean="0">
                <a:solidFill>
                  <a:schemeClr val="bg1"/>
                </a:solidFill>
                <a:latin typeface="+mj-lt"/>
              </a:rPr>
              <a:t>jobs, stable economies, and health </a:t>
            </a:r>
            <a:r>
              <a:rPr lang="en-GB" sz="2600" dirty="0" smtClean="0">
                <a:solidFill>
                  <a:srgbClr val="000000"/>
                </a:solidFill>
                <a:latin typeface="+mj-lt"/>
              </a:rPr>
              <a:t>security. They are also deeply concerned about </a:t>
            </a:r>
            <a:r>
              <a:rPr lang="en-GB" sz="2600" dirty="0" smtClean="0">
                <a:solidFill>
                  <a:schemeClr val="bg1"/>
                </a:solidFill>
                <a:latin typeface="+mj-lt"/>
              </a:rPr>
              <a:t>climate change. </a:t>
            </a:r>
          </a:p>
          <a:p>
            <a:pPr marL="0" indent="0">
              <a:spcBef>
                <a:spcPts val="0"/>
              </a:spcBef>
            </a:pPr>
            <a:endParaRPr lang="en-GB" sz="2600" dirty="0" smtClean="0">
              <a:solidFill>
                <a:srgbClr val="000000"/>
              </a:solidFill>
              <a:latin typeface="+mj-lt"/>
            </a:endParaRPr>
          </a:p>
          <a:p>
            <a:pPr marL="0" indent="0">
              <a:spcBef>
                <a:spcPts val="0"/>
              </a:spcBef>
              <a:buFont typeface="Arial" charset="0"/>
              <a:buNone/>
            </a:pPr>
            <a:r>
              <a:rPr lang="en-GB" sz="2600" dirty="0" smtClean="0">
                <a:solidFill>
                  <a:srgbClr val="000000"/>
                </a:solidFill>
                <a:latin typeface="+mj-lt"/>
              </a:rPr>
              <a:t>European decision takers agree they want growth that is </a:t>
            </a:r>
            <a:r>
              <a:rPr lang="en-GB" sz="2600" dirty="0" smtClean="0">
                <a:solidFill>
                  <a:schemeClr val="bg1"/>
                </a:solidFill>
                <a:latin typeface="+mj-lt"/>
              </a:rPr>
              <a:t>smart</a:t>
            </a:r>
            <a:r>
              <a:rPr lang="en-GB" sz="2600" dirty="0" smtClean="0">
                <a:solidFill>
                  <a:srgbClr val="980000"/>
                </a:solidFill>
                <a:latin typeface="+mj-lt"/>
              </a:rPr>
              <a:t> </a:t>
            </a:r>
            <a:r>
              <a:rPr lang="en-GB" sz="2600" dirty="0" smtClean="0">
                <a:solidFill>
                  <a:srgbClr val="000000"/>
                </a:solidFill>
                <a:latin typeface="+mj-lt"/>
              </a:rPr>
              <a:t>(through more effective investments in education, research, and innovation), </a:t>
            </a:r>
            <a:r>
              <a:rPr lang="en-GB" sz="2600" dirty="0" smtClean="0">
                <a:solidFill>
                  <a:schemeClr val="bg1"/>
                </a:solidFill>
                <a:latin typeface="+mj-lt"/>
              </a:rPr>
              <a:t>sustainable </a:t>
            </a:r>
            <a:r>
              <a:rPr lang="en-GB" sz="2600" dirty="0" smtClean="0">
                <a:solidFill>
                  <a:srgbClr val="000000"/>
                </a:solidFill>
                <a:latin typeface="+mj-lt"/>
              </a:rPr>
              <a:t>(through the move to a low carbon economy, and </a:t>
            </a:r>
            <a:r>
              <a:rPr lang="en-GB" sz="2600" dirty="0" smtClean="0">
                <a:solidFill>
                  <a:schemeClr val="bg1"/>
                </a:solidFill>
                <a:latin typeface="+mj-lt"/>
              </a:rPr>
              <a:t>inclusive </a:t>
            </a:r>
            <a:r>
              <a:rPr lang="en-GB" sz="2600" dirty="0" smtClean="0">
                <a:solidFill>
                  <a:srgbClr val="000000"/>
                </a:solidFill>
                <a:latin typeface="+mj-lt"/>
              </a:rPr>
              <a:t>(through job creation and poverty reduction).</a:t>
            </a:r>
          </a:p>
          <a:p>
            <a:pPr marL="0" indent="0">
              <a:spcBef>
                <a:spcPts val="0"/>
              </a:spcBef>
              <a:buNone/>
            </a:pPr>
            <a:endParaRPr lang="en-GB" sz="2600" dirty="0" smtClean="0">
              <a:solidFill>
                <a:srgbClr val="000000"/>
              </a:solidFill>
              <a:latin typeface="+mj-lt"/>
            </a:endParaRPr>
          </a:p>
          <a:p>
            <a:pPr marL="0" indent="0">
              <a:spcBef>
                <a:spcPts val="0"/>
              </a:spcBef>
              <a:buClr>
                <a:srgbClr val="000000"/>
              </a:buClr>
              <a:buSzPct val="45833"/>
              <a:buFont typeface="Arial"/>
              <a:buNone/>
            </a:pPr>
            <a:r>
              <a:rPr lang="en-GB" sz="2600" dirty="0" smtClean="0">
                <a:solidFill>
                  <a:srgbClr val="000000"/>
                </a:solidFill>
                <a:latin typeface="+mj-lt"/>
              </a:rPr>
              <a:t>Both agree they want an economy that sustains </a:t>
            </a:r>
            <a:r>
              <a:rPr lang="en-GB" sz="2600" dirty="0" smtClean="0">
                <a:solidFill>
                  <a:schemeClr val="bg1"/>
                </a:solidFill>
                <a:latin typeface="+mj-lt"/>
              </a:rPr>
              <a:t>a healthy environment</a:t>
            </a:r>
            <a:r>
              <a:rPr lang="en-GB" sz="2600" dirty="0" smtClean="0">
                <a:solidFill>
                  <a:srgbClr val="000000"/>
                </a:solidFill>
                <a:latin typeface="+mj-lt"/>
              </a:rPr>
              <a:t> and vice versa: meeting both </a:t>
            </a:r>
            <a:r>
              <a:rPr lang="en-GB" sz="2600" dirty="0" smtClean="0">
                <a:solidFill>
                  <a:schemeClr val="bg1"/>
                </a:solidFill>
                <a:latin typeface="+mj-lt"/>
              </a:rPr>
              <a:t>future and present needs. </a:t>
            </a:r>
          </a:p>
        </p:txBody>
      </p:sp>
    </p:spTree>
    <p:extLst>
      <p:ext uri="{BB962C8B-B14F-4D97-AF65-F5344CB8AC3E}">
        <p14:creationId xmlns:p14="http://schemas.microsoft.com/office/powerpoint/2010/main" val="1662550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69"/>
          <p:cNvSpPr txBox="1"/>
          <p:nvPr/>
        </p:nvSpPr>
        <p:spPr>
          <a:xfrm>
            <a:off x="395536" y="1256250"/>
            <a:ext cx="8496944" cy="5360400"/>
          </a:xfrm>
          <a:prstGeom prst="rect">
            <a:avLst/>
          </a:prstGeom>
          <a:solidFill>
            <a:srgbClr val="8ABE34"/>
          </a:solidFill>
        </p:spPr>
        <p:txBody>
          <a:bodyPr lIns="91425" tIns="91425" rIns="91425" bIns="91425" anchor="t" anchorCtr="0">
            <a:noAutofit/>
          </a:bodyPr>
          <a:lstStyle/>
          <a:p>
            <a:pPr marL="457200" lvl="0" indent="-317500" rtl="0">
              <a:buClr>
                <a:srgbClr val="000000"/>
              </a:buClr>
              <a:buSzPct val="166666"/>
              <a:buFont typeface="Arial"/>
              <a:buChar char="•"/>
            </a:pPr>
            <a:r>
              <a:rPr lang="en-GB" sz="1400" b="1" dirty="0">
                <a:latin typeface="+mn-lt"/>
              </a:rPr>
              <a:t>JOBS: </a:t>
            </a:r>
          </a:p>
          <a:p>
            <a:pPr marL="914400" lvl="1" indent="-317500" rtl="0">
              <a:buClr>
                <a:srgbClr val="000000"/>
              </a:buClr>
              <a:buSzPct val="100000"/>
              <a:buFont typeface="Courier New"/>
              <a:buChar char="o"/>
            </a:pPr>
            <a:r>
              <a:rPr lang="en-GB" sz="1400" dirty="0">
                <a:latin typeface="+mn-lt"/>
              </a:rPr>
              <a:t>People directly or indirectly employed in the EU renewable energy sector grew 30% 2009-11 as overall EU employment rates fell.</a:t>
            </a:r>
          </a:p>
          <a:p>
            <a:pPr marL="914400" lvl="1" indent="-317500" rtl="0">
              <a:buClr>
                <a:srgbClr val="000000"/>
              </a:buClr>
              <a:buSzPct val="100000"/>
              <a:buFont typeface="Courier New"/>
              <a:buChar char="o"/>
            </a:pPr>
            <a:r>
              <a:rPr lang="en-GB" sz="1400" dirty="0">
                <a:latin typeface="+mn-lt"/>
              </a:rPr>
              <a:t>Ambitious 2030 renewable energy targets could result in 4.4 million jobs in the EU.</a:t>
            </a:r>
          </a:p>
          <a:p>
            <a:pPr marL="914400" lvl="1" indent="-317500" rtl="0">
              <a:buClr>
                <a:srgbClr val="000000"/>
              </a:buClr>
              <a:buSzPct val="100000"/>
              <a:buFont typeface="Courier New"/>
              <a:buChar char="o"/>
            </a:pPr>
            <a:r>
              <a:rPr lang="en-GB" sz="1400" dirty="0">
                <a:latin typeface="+mn-lt"/>
              </a:rPr>
              <a:t>Investing a million Euros in energy efficiency in buildings alone can create on average 19 direct jobs, compared to less than 5 direct jobs in coal or nuclear plants.</a:t>
            </a:r>
          </a:p>
          <a:p>
            <a:endParaRPr lang="en-GB" sz="1400" dirty="0">
              <a:latin typeface="+mn-lt"/>
            </a:endParaRPr>
          </a:p>
          <a:p>
            <a:pPr marL="457200" lvl="0" indent="-317500" rtl="0">
              <a:buClr>
                <a:srgbClr val="000000"/>
              </a:buClr>
              <a:buSzPct val="166666"/>
              <a:buFont typeface="Arial"/>
              <a:buChar char="•"/>
            </a:pPr>
            <a:r>
              <a:rPr lang="en-GB" sz="1400" b="1" dirty="0">
                <a:latin typeface="+mn-lt"/>
              </a:rPr>
              <a:t>STABLE ECONOMIES:</a:t>
            </a:r>
          </a:p>
          <a:p>
            <a:pPr marL="914400" lvl="1" indent="-317500" rtl="0">
              <a:buClr>
                <a:srgbClr val="000000"/>
              </a:buClr>
              <a:buSzPct val="100000"/>
              <a:buFont typeface="Courier New"/>
              <a:buChar char="o"/>
            </a:pPr>
            <a:r>
              <a:rPr lang="en-GB" sz="1400" dirty="0">
                <a:latin typeface="+mn-lt"/>
              </a:rPr>
              <a:t>Climate change policies can reduce the impact (loss of GDP) of an energy price shock by half, and the costs to the European economy of oil price rises are lower when climate and energy policies are enacted.</a:t>
            </a:r>
          </a:p>
          <a:p>
            <a:pPr marL="914400" lvl="1" indent="-317500" rtl="0">
              <a:buClr>
                <a:srgbClr val="000000"/>
              </a:buClr>
              <a:buSzPct val="100000"/>
              <a:buFont typeface="Courier New"/>
              <a:buChar char="o"/>
            </a:pPr>
            <a:r>
              <a:rPr lang="en-GB" sz="1400" dirty="0">
                <a:latin typeface="+mn-lt"/>
              </a:rPr>
              <a:t>Even during the </a:t>
            </a:r>
            <a:r>
              <a:rPr lang="en-GB" sz="1400" dirty="0" smtClean="0">
                <a:latin typeface="+mn-lt"/>
              </a:rPr>
              <a:t>on going </a:t>
            </a:r>
            <a:r>
              <a:rPr lang="en-GB" sz="1400" dirty="0">
                <a:latin typeface="+mn-lt"/>
              </a:rPr>
              <a:t>global economic crisis, the global </a:t>
            </a:r>
            <a:r>
              <a:rPr lang="en-GB" sz="1400" dirty="0" err="1">
                <a:latin typeface="+mn-lt"/>
              </a:rPr>
              <a:t>cleantech</a:t>
            </a:r>
            <a:r>
              <a:rPr lang="en-GB" sz="1400" dirty="0">
                <a:latin typeface="+mn-lt"/>
              </a:rPr>
              <a:t>  market almost doubled - from €104bn in 2008 to €198bn in 2011. This shift is happening worldwide, and the EU needs to keep up.</a:t>
            </a:r>
          </a:p>
          <a:p>
            <a:pPr marL="914400" lvl="1" indent="-317500" rtl="0">
              <a:buClr>
                <a:srgbClr val="000000"/>
              </a:buClr>
              <a:buSzPct val="100000"/>
              <a:buFont typeface="Courier New"/>
              <a:buChar char="o"/>
            </a:pPr>
            <a:r>
              <a:rPr lang="en-GB" sz="1400" dirty="0">
                <a:latin typeface="+mn-lt"/>
              </a:rPr>
              <a:t>Now is the time to push low-carbon investment because the long economic slowdown means resource costs and the risk of crowding out alternative investment and employment is are low.</a:t>
            </a:r>
          </a:p>
          <a:p>
            <a:endParaRPr lang="en-GB" sz="1400" dirty="0">
              <a:latin typeface="+mn-lt"/>
            </a:endParaRPr>
          </a:p>
          <a:p>
            <a:pPr marL="457200" lvl="0" indent="-317500" rtl="0">
              <a:buClr>
                <a:srgbClr val="000000"/>
              </a:buClr>
              <a:buSzPct val="166666"/>
              <a:buFont typeface="Arial"/>
              <a:buChar char="•"/>
            </a:pPr>
            <a:r>
              <a:rPr lang="en-GB" sz="1400" b="1" dirty="0">
                <a:latin typeface="+mn-lt"/>
              </a:rPr>
              <a:t>ENVIRONMENT AND HEALTH:</a:t>
            </a:r>
          </a:p>
          <a:p>
            <a:pPr marL="914400" lvl="1" indent="-317500" rtl="0">
              <a:buClr>
                <a:srgbClr val="000000"/>
              </a:buClr>
              <a:buSzPct val="100000"/>
              <a:buFont typeface="Courier New"/>
              <a:buChar char="o"/>
            </a:pPr>
            <a:r>
              <a:rPr lang="en-GB" sz="1400" dirty="0">
                <a:latin typeface="+mn-lt"/>
              </a:rPr>
              <a:t>Air pollution from the 10,000 largest polluting facilities in Europe cost citizens between €102bn and €169bn in 2009 alone.</a:t>
            </a:r>
          </a:p>
          <a:p>
            <a:pPr marL="914400" lvl="1" indent="-317500" rtl="0">
              <a:buClr>
                <a:srgbClr val="000000"/>
              </a:buClr>
              <a:buSzPct val="100000"/>
              <a:buFont typeface="Courier New"/>
              <a:buChar char="o"/>
            </a:pPr>
            <a:r>
              <a:rPr lang="en-GB" sz="1400" dirty="0">
                <a:latin typeface="+mn-lt"/>
              </a:rPr>
              <a:t>The heat-waves which caused tens of thousands of premature deaths over the last decade are very likely to increase, as are the health risks of flooding due to increases in extreme rainfall.</a:t>
            </a:r>
          </a:p>
          <a:p>
            <a:pPr marL="914400" lvl="1" indent="-317500" rtl="0">
              <a:buClr>
                <a:srgbClr val="000000"/>
              </a:buClr>
              <a:buSzPct val="100000"/>
              <a:buFont typeface="Courier New"/>
              <a:buChar char="o"/>
            </a:pPr>
            <a:r>
              <a:rPr lang="en-GB" sz="1400" dirty="0">
                <a:latin typeface="+mn-lt"/>
              </a:rPr>
              <a:t>Renovating existing buildings can deliver quantifiable EU wide health benefits worth €64 to €140 </a:t>
            </a:r>
            <a:r>
              <a:rPr lang="en-GB" sz="1400" dirty="0" err="1">
                <a:latin typeface="+mn-lt"/>
              </a:rPr>
              <a:t>bn</a:t>
            </a:r>
            <a:r>
              <a:rPr lang="en-GB" sz="1400" dirty="0">
                <a:latin typeface="+mn-lt"/>
              </a:rPr>
              <a:t> annually in 2020, including through reduced public health spending and fewer missed days of work.</a:t>
            </a:r>
          </a:p>
          <a:p>
            <a:pPr marL="0" lvl="0" indent="0" rtl="0">
              <a:buNone/>
            </a:pPr>
            <a:r>
              <a:rPr lang="en-GB" sz="1400" dirty="0">
                <a:latin typeface="+mn-lt"/>
              </a:rPr>
              <a:t>.</a:t>
            </a:r>
          </a:p>
        </p:txBody>
      </p:sp>
      <p:sp>
        <p:nvSpPr>
          <p:cNvPr id="6" name="Shape 70"/>
          <p:cNvSpPr txBox="1">
            <a:spLocks/>
          </p:cNvSpPr>
          <p:nvPr/>
        </p:nvSpPr>
        <p:spPr bwMode="auto">
          <a:xfrm>
            <a:off x="827584" y="129750"/>
            <a:ext cx="8158965" cy="11264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noAutofit/>
          </a:bodyPr>
          <a:lstStyle>
            <a:lvl1pPr algn="r" defTabSz="457200" rtl="0" eaLnBrk="0" fontAlgn="base" hangingPunct="0">
              <a:spcBef>
                <a:spcPct val="0"/>
              </a:spcBef>
              <a:spcAft>
                <a:spcPct val="0"/>
              </a:spcAft>
              <a:defRPr lang="en-US" sz="1400" b="0" kern="1200" dirty="0">
                <a:solidFill>
                  <a:srgbClr val="404040"/>
                </a:solidFill>
                <a:latin typeface="Arial" charset="0"/>
                <a:ea typeface="+mn-ea"/>
                <a:cs typeface="Arial"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a:lstStyle>
          <a:p>
            <a:pPr algn="ctr"/>
            <a:r>
              <a:rPr lang="en-GB" sz="3200" dirty="0" smtClean="0">
                <a:latin typeface="+mn-lt"/>
              </a:rPr>
              <a:t>Climate &amp; energy policy is already delivering, and can do much more with 2030 policies </a:t>
            </a:r>
            <a:endParaRPr lang="en-GB" sz="3200" dirty="0">
              <a:latin typeface="+mn-lt"/>
            </a:endParaRPr>
          </a:p>
        </p:txBody>
      </p:sp>
    </p:spTree>
    <p:extLst>
      <p:ext uri="{BB962C8B-B14F-4D97-AF65-F5344CB8AC3E}">
        <p14:creationId xmlns:p14="http://schemas.microsoft.com/office/powerpoint/2010/main" val="2268551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77"/>
          <p:cNvSpPr txBox="1"/>
          <p:nvPr/>
        </p:nvSpPr>
        <p:spPr>
          <a:xfrm>
            <a:off x="251520" y="1221900"/>
            <a:ext cx="8731080" cy="5274300"/>
          </a:xfrm>
          <a:prstGeom prst="rect">
            <a:avLst/>
          </a:prstGeom>
          <a:solidFill>
            <a:srgbClr val="8ABE34"/>
          </a:solidFill>
        </p:spPr>
        <p:txBody>
          <a:bodyPr lIns="91425" tIns="91425" rIns="91425" bIns="91425" anchor="t" anchorCtr="0">
            <a:noAutofit/>
          </a:bodyPr>
          <a:lstStyle/>
          <a:p>
            <a:pPr lvl="0" rtl="0">
              <a:buNone/>
            </a:pPr>
            <a:r>
              <a:rPr lang="en-GB" sz="1400" dirty="0">
                <a:latin typeface="+mn-lt"/>
              </a:rPr>
              <a:t>As the early investor and first mover on renewable energy and energy efficiency, the EU has supported and continues to support the progression of a number of new technologies through the most expensive part of their cost curves.  It has required significant public and political will to deliver the required policy and financial support.</a:t>
            </a:r>
          </a:p>
          <a:p>
            <a:endParaRPr lang="en-GB" sz="1400" dirty="0">
              <a:latin typeface="+mn-lt"/>
            </a:endParaRPr>
          </a:p>
          <a:p>
            <a:pPr lvl="0" rtl="0">
              <a:buNone/>
            </a:pPr>
            <a:r>
              <a:rPr lang="en-GB" sz="1400" dirty="0">
                <a:latin typeface="+mn-lt"/>
              </a:rPr>
              <a:t>Thanks to this European effort, </a:t>
            </a:r>
          </a:p>
          <a:p>
            <a:pPr lvl="0" rtl="0">
              <a:buNone/>
            </a:pPr>
            <a:r>
              <a:rPr lang="en-GB" sz="1400" dirty="0">
                <a:latin typeface="+mn-lt"/>
              </a:rPr>
              <a:t>sustainable energy costs are </a:t>
            </a:r>
          </a:p>
          <a:p>
            <a:pPr lvl="0" rtl="0">
              <a:buNone/>
            </a:pPr>
            <a:r>
              <a:rPr lang="en-GB" sz="1400" dirty="0">
                <a:latin typeface="+mn-lt"/>
              </a:rPr>
              <a:t>rapidly reducing and the EU is </a:t>
            </a:r>
          </a:p>
          <a:p>
            <a:pPr lvl="0" rtl="0">
              <a:buNone/>
            </a:pPr>
            <a:r>
              <a:rPr lang="en-GB" sz="1400" dirty="0">
                <a:latin typeface="+mn-lt"/>
              </a:rPr>
              <a:t>also benefiting in terms of job </a:t>
            </a:r>
          </a:p>
          <a:p>
            <a:pPr lvl="0" rtl="0">
              <a:buNone/>
            </a:pPr>
            <a:r>
              <a:rPr lang="en-GB" sz="1400" dirty="0">
                <a:latin typeface="+mn-lt"/>
              </a:rPr>
              <a:t>creation, environmental protection, </a:t>
            </a:r>
          </a:p>
          <a:p>
            <a:pPr lvl="0" rtl="0">
              <a:buNone/>
            </a:pPr>
            <a:r>
              <a:rPr lang="en-GB" sz="1400" dirty="0">
                <a:latin typeface="+mn-lt"/>
              </a:rPr>
              <a:t>and health. However, unless the </a:t>
            </a:r>
          </a:p>
          <a:p>
            <a:pPr lvl="0" rtl="0">
              <a:buNone/>
            </a:pPr>
            <a:r>
              <a:rPr lang="en-GB" sz="1400" dirty="0">
                <a:latin typeface="+mn-lt"/>
              </a:rPr>
              <a:t>EU continues to provide a stable </a:t>
            </a:r>
          </a:p>
          <a:p>
            <a:pPr lvl="0" rtl="0">
              <a:buNone/>
            </a:pPr>
            <a:r>
              <a:rPr lang="en-GB" sz="1400" dirty="0">
                <a:latin typeface="+mn-lt"/>
              </a:rPr>
              <a:t>policy and support environment, </a:t>
            </a:r>
          </a:p>
          <a:p>
            <a:pPr lvl="0" rtl="0">
              <a:buNone/>
            </a:pPr>
            <a:r>
              <a:rPr lang="en-GB" sz="1400" dirty="0">
                <a:latin typeface="+mn-lt"/>
              </a:rPr>
              <a:t>then it will be </a:t>
            </a:r>
            <a:r>
              <a:rPr lang="en-GB" sz="1400" b="1" dirty="0">
                <a:latin typeface="+mn-lt"/>
              </a:rPr>
              <a:t>other countries </a:t>
            </a:r>
          </a:p>
          <a:p>
            <a:pPr lvl="0" rtl="0">
              <a:buNone/>
            </a:pPr>
            <a:r>
              <a:rPr lang="en-GB" sz="1400" b="1" dirty="0">
                <a:latin typeface="+mn-lt"/>
              </a:rPr>
              <a:t>who maximise the benefits of </a:t>
            </a:r>
          </a:p>
          <a:p>
            <a:pPr lvl="0" rtl="0">
              <a:buNone/>
            </a:pPr>
            <a:r>
              <a:rPr lang="en-GB" sz="1400" b="1" dirty="0">
                <a:latin typeface="+mn-lt"/>
              </a:rPr>
              <a:t>the EU's efforts</a:t>
            </a:r>
            <a:r>
              <a:rPr lang="en-GB" sz="1400" dirty="0">
                <a:latin typeface="+mn-lt"/>
              </a:rPr>
              <a:t> by rolling out </a:t>
            </a:r>
          </a:p>
          <a:p>
            <a:pPr lvl="0" rtl="0">
              <a:buNone/>
            </a:pPr>
            <a:r>
              <a:rPr lang="en-GB" sz="1400" dirty="0">
                <a:latin typeface="+mn-lt"/>
              </a:rPr>
              <a:t>these maturing technologies at </a:t>
            </a:r>
          </a:p>
          <a:p>
            <a:pPr lvl="0" rtl="0">
              <a:buNone/>
            </a:pPr>
            <a:r>
              <a:rPr lang="en-GB" sz="1400" dirty="0">
                <a:latin typeface="+mn-lt"/>
              </a:rPr>
              <a:t>lower prices. This in turn will put </a:t>
            </a:r>
          </a:p>
          <a:p>
            <a:pPr lvl="0" rtl="0">
              <a:buNone/>
            </a:pPr>
            <a:r>
              <a:rPr lang="en-GB" sz="1400" dirty="0">
                <a:latin typeface="+mn-lt"/>
              </a:rPr>
              <a:t>the EU at risk of losing out on </a:t>
            </a:r>
          </a:p>
          <a:p>
            <a:pPr lvl="0" rtl="0">
              <a:buNone/>
            </a:pPr>
            <a:r>
              <a:rPr lang="en-GB" sz="1400" dirty="0">
                <a:latin typeface="+mn-lt"/>
              </a:rPr>
              <a:t>large parts of the renewable </a:t>
            </a:r>
          </a:p>
          <a:p>
            <a:pPr lvl="0" rtl="0">
              <a:buNone/>
            </a:pPr>
            <a:r>
              <a:rPr lang="en-GB" sz="1400" dirty="0">
                <a:latin typeface="+mn-lt"/>
              </a:rPr>
              <a:t>energy and energy efficiency </a:t>
            </a:r>
          </a:p>
          <a:p>
            <a:pPr lvl="0" rtl="0">
              <a:buNone/>
            </a:pPr>
            <a:r>
              <a:rPr lang="en-GB" sz="1400" dirty="0">
                <a:latin typeface="+mn-lt"/>
              </a:rPr>
              <a:t>value chain that have been </a:t>
            </a:r>
          </a:p>
          <a:p>
            <a:pPr lvl="0" rtl="0">
              <a:buNone/>
            </a:pPr>
            <a:r>
              <a:rPr lang="en-GB" sz="1400" dirty="0">
                <a:latin typeface="+mn-lt"/>
              </a:rPr>
              <a:t>carefully built up within the </a:t>
            </a:r>
          </a:p>
          <a:p>
            <a:pPr lvl="0" rtl="0">
              <a:buNone/>
            </a:pPr>
            <a:r>
              <a:rPr lang="en-GB" sz="1400" dirty="0">
                <a:latin typeface="+mn-lt"/>
              </a:rPr>
              <a:t>Union.  </a:t>
            </a:r>
          </a:p>
        </p:txBody>
      </p:sp>
      <p:sp>
        <p:nvSpPr>
          <p:cNvPr id="6" name="Shape 78"/>
          <p:cNvSpPr txBox="1">
            <a:spLocks noGrp="1"/>
          </p:cNvSpPr>
          <p:nvPr>
            <p:ph type="title"/>
          </p:nvPr>
        </p:nvSpPr>
        <p:spPr>
          <a:xfrm>
            <a:off x="161250" y="202200"/>
            <a:ext cx="8821500" cy="1019699"/>
          </a:xfrm>
          <a:prstGeom prst="rect">
            <a:avLst/>
          </a:prstGeom>
        </p:spPr>
        <p:txBody>
          <a:bodyPr lIns="91425" tIns="91425" rIns="91425" bIns="91425" anchor="b" anchorCtr="0">
            <a:noAutofit/>
          </a:bodyPr>
          <a:lstStyle/>
          <a:p>
            <a:pPr algn="ctr">
              <a:buNone/>
            </a:pPr>
            <a:r>
              <a:rPr lang="en-GB" sz="3200" dirty="0">
                <a:latin typeface="+mj-lt"/>
              </a:rPr>
              <a:t>The EU needs to maintain momentum on renewables and efficiency to reap benefits</a:t>
            </a:r>
          </a:p>
        </p:txBody>
      </p:sp>
      <p:pic>
        <p:nvPicPr>
          <p:cNvPr id="74754" name="Picture 2" descr="https://lh3.googleusercontent.com/a8BbgWX4T_5xixD6tvocccUk8nnoXTlGsquXAk7a3V1pdBSHJHMhCirS0FZlkgy1YHRhmUfAmBt6meOdkWtjjQ6BskewmerDfVXRrmDF6QJmQ0deyRWmOg5_oL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3077" y="2204864"/>
            <a:ext cx="5817395"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6983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84"/>
          <p:cNvSpPr txBox="1">
            <a:spLocks/>
          </p:cNvSpPr>
          <p:nvPr/>
        </p:nvSpPr>
        <p:spPr bwMode="auto">
          <a:xfrm>
            <a:off x="752400" y="0"/>
            <a:ext cx="8194350" cy="11025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b" anchorCtr="0" compatLnSpc="1">
            <a:prstTxWarp prst="textNoShape">
              <a:avLst/>
            </a:prstTxWarp>
            <a:noAutofit/>
          </a:bodyPr>
          <a:lstStyle>
            <a:lvl1pPr algn="r" defTabSz="457200" rtl="0" eaLnBrk="0" fontAlgn="base" hangingPunct="0">
              <a:spcBef>
                <a:spcPct val="0"/>
              </a:spcBef>
              <a:spcAft>
                <a:spcPct val="0"/>
              </a:spcAft>
              <a:defRPr lang="en-US" sz="1400" b="0" kern="1200" dirty="0">
                <a:solidFill>
                  <a:srgbClr val="404040"/>
                </a:solidFill>
                <a:latin typeface="Arial" charset="0"/>
                <a:ea typeface="+mn-ea"/>
                <a:cs typeface="Arial"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a:lstStyle>
          <a:p>
            <a:pPr algn="ctr"/>
            <a:r>
              <a:rPr lang="en-GB" sz="3200" dirty="0" smtClean="0">
                <a:latin typeface="+mj-lt"/>
              </a:rPr>
              <a:t>EC scenarios are among the least ambitious recent 2030 decarbonisation studies </a:t>
            </a:r>
            <a:endParaRPr lang="en-GB" sz="3200" dirty="0">
              <a:latin typeface="+mj-lt"/>
            </a:endParaRPr>
          </a:p>
        </p:txBody>
      </p:sp>
      <p:sp>
        <p:nvSpPr>
          <p:cNvPr id="6" name="Shape 85"/>
          <p:cNvSpPr txBox="1"/>
          <p:nvPr/>
        </p:nvSpPr>
        <p:spPr>
          <a:xfrm>
            <a:off x="758624" y="1196450"/>
            <a:ext cx="8188125" cy="2707200"/>
          </a:xfrm>
          <a:prstGeom prst="rect">
            <a:avLst/>
          </a:prstGeom>
          <a:noFill/>
          <a:ln w="28575" cap="flat">
            <a:solidFill>
              <a:srgbClr val="8ABE34"/>
            </a:solidFill>
            <a:prstDash val="solid"/>
            <a:round/>
            <a:headEnd type="none" w="med" len="med"/>
            <a:tailEnd type="none" w="med" len="med"/>
          </a:ln>
        </p:spPr>
        <p:txBody>
          <a:bodyPr lIns="91425" tIns="91425" rIns="91425" bIns="91425" anchor="t" anchorCtr="0">
            <a:noAutofit/>
          </a:bodyPr>
          <a:lstStyle/>
          <a:p>
            <a:pPr marL="457200" lvl="0" indent="-317500" rtl="0">
              <a:buClr>
                <a:srgbClr val="000000"/>
              </a:buClr>
              <a:buSzPct val="166666"/>
              <a:buFont typeface="Arial"/>
              <a:buChar char="•"/>
            </a:pPr>
            <a:r>
              <a:rPr lang="en-GB" sz="1400" dirty="0">
                <a:latin typeface="+mj-lt"/>
              </a:rPr>
              <a:t>European Commission, Energy Roadmap 2050:</a:t>
            </a:r>
          </a:p>
          <a:p>
            <a:pPr marL="914400" lvl="1" indent="-317500" rtl="0">
              <a:buClr>
                <a:srgbClr val="000000"/>
              </a:buClr>
              <a:buSzPct val="100000"/>
              <a:buFont typeface="Courier New"/>
              <a:buChar char="o"/>
            </a:pPr>
            <a:r>
              <a:rPr lang="en-GB" sz="1400" dirty="0">
                <a:latin typeface="+mj-lt"/>
              </a:rPr>
              <a:t>High RES scenario = 26% energy savings and 31% renewable energy</a:t>
            </a:r>
          </a:p>
          <a:p>
            <a:pPr marL="914400" lvl="1" indent="-317500" rtl="0">
              <a:buClr>
                <a:srgbClr val="000000"/>
              </a:buClr>
              <a:buSzPct val="100000"/>
              <a:buFont typeface="Courier New"/>
              <a:buChar char="o"/>
            </a:pPr>
            <a:r>
              <a:rPr lang="en-GB" sz="1400" dirty="0">
                <a:latin typeface="+mj-lt"/>
              </a:rPr>
              <a:t>High Efficiency scenario = 29% energy savings and 28% renewable energy</a:t>
            </a:r>
          </a:p>
          <a:p>
            <a:pPr marL="457200" lvl="0" indent="-317500" rtl="0">
              <a:buClr>
                <a:srgbClr val="000000"/>
              </a:buClr>
              <a:buSzPct val="166666"/>
              <a:buFont typeface="Arial"/>
              <a:buChar char="•"/>
            </a:pPr>
            <a:r>
              <a:rPr lang="en-GB" sz="1400" dirty="0">
                <a:latin typeface="+mj-lt"/>
              </a:rPr>
              <a:t>Greenpeace, Energy [R]evolution (EU):</a:t>
            </a:r>
          </a:p>
          <a:p>
            <a:pPr marL="914400" lvl="1" indent="-317500" rtl="0">
              <a:buClr>
                <a:srgbClr val="000000"/>
              </a:buClr>
              <a:buSzPct val="100000"/>
              <a:buFont typeface="Courier New"/>
              <a:buChar char="o"/>
            </a:pPr>
            <a:r>
              <a:rPr lang="en-GB" sz="1400" dirty="0">
                <a:latin typeface="+mj-lt"/>
              </a:rPr>
              <a:t>= 29% energy savings, 42% renewable energy, 55% emissions reductions</a:t>
            </a:r>
          </a:p>
          <a:p>
            <a:pPr marL="457200" lvl="0" indent="-317500" rtl="0">
              <a:buClr>
                <a:srgbClr val="000000"/>
              </a:buClr>
              <a:buSzPct val="166666"/>
              <a:buFont typeface="Arial"/>
              <a:buChar char="•"/>
            </a:pPr>
            <a:r>
              <a:rPr lang="en-GB" sz="1400" dirty="0">
                <a:latin typeface="+mj-lt"/>
              </a:rPr>
              <a:t>EREC, 45% by 2030:</a:t>
            </a:r>
          </a:p>
          <a:p>
            <a:pPr marL="914400" lvl="1" indent="-317500" rtl="0">
              <a:buClr>
                <a:srgbClr val="000000"/>
              </a:buClr>
              <a:buSzPct val="100000"/>
              <a:buFont typeface="Courier New"/>
              <a:buChar char="o"/>
            </a:pPr>
            <a:r>
              <a:rPr lang="en-GB" sz="1400" dirty="0">
                <a:latin typeface="+mj-lt"/>
              </a:rPr>
              <a:t>Baseline scenario = 42% renewable energy</a:t>
            </a:r>
          </a:p>
          <a:p>
            <a:pPr marL="914400" lvl="1" indent="-317500" rtl="0">
              <a:buClr>
                <a:srgbClr val="000000"/>
              </a:buClr>
              <a:buSzPct val="100000"/>
              <a:buFont typeface="Courier New"/>
              <a:buChar char="o"/>
            </a:pPr>
            <a:r>
              <a:rPr lang="en-GB" sz="1400" dirty="0">
                <a:latin typeface="+mj-lt"/>
              </a:rPr>
              <a:t>Advanced scenario = 48% renewable energy </a:t>
            </a:r>
          </a:p>
          <a:p>
            <a:pPr marL="457200" lvl="0" indent="-317500" rtl="0">
              <a:buClr>
                <a:srgbClr val="000000"/>
              </a:buClr>
              <a:buSzPct val="166666"/>
              <a:buFont typeface="Arial"/>
              <a:buChar char="•"/>
            </a:pPr>
            <a:r>
              <a:rPr lang="en-GB" sz="1400" dirty="0" err="1">
                <a:latin typeface="+mj-lt"/>
              </a:rPr>
              <a:t>Fraunhofer</a:t>
            </a:r>
            <a:r>
              <a:rPr lang="en-GB" sz="1400" dirty="0">
                <a:latin typeface="+mj-lt"/>
              </a:rPr>
              <a:t>, Contribution of Energy Efficiency Measures to Climate Protection:</a:t>
            </a:r>
          </a:p>
          <a:p>
            <a:pPr marL="914400" lvl="1" indent="-317500" rtl="0">
              <a:buClr>
                <a:srgbClr val="000000"/>
              </a:buClr>
              <a:buSzPct val="100000"/>
              <a:buFont typeface="Courier New"/>
              <a:buChar char="o"/>
            </a:pPr>
            <a:r>
              <a:rPr lang="en-GB" sz="1400" dirty="0">
                <a:latin typeface="+mj-lt"/>
              </a:rPr>
              <a:t>= 51% Energy savings</a:t>
            </a:r>
          </a:p>
          <a:p>
            <a:pPr marL="457200" lvl="0" indent="-317500" rtl="0">
              <a:buClr>
                <a:srgbClr val="000000"/>
              </a:buClr>
              <a:buSzPct val="166666"/>
              <a:buFont typeface="Arial"/>
              <a:buChar char="•"/>
            </a:pPr>
            <a:r>
              <a:rPr lang="en-GB" sz="1400" dirty="0">
                <a:latin typeface="+mj-lt"/>
              </a:rPr>
              <a:t>WWF, Re-Energising Europe 2030 study:</a:t>
            </a:r>
          </a:p>
          <a:p>
            <a:pPr marL="914400" lvl="1" indent="-317500" rtl="0">
              <a:buClr>
                <a:srgbClr val="000000"/>
              </a:buClr>
              <a:buSzPct val="100000"/>
              <a:buFont typeface="Courier New"/>
              <a:buChar char="o"/>
            </a:pPr>
            <a:r>
              <a:rPr lang="en-GB" sz="1400" dirty="0">
                <a:latin typeface="+mj-lt"/>
              </a:rPr>
              <a:t>= 38% energy savings, 41% renewable energy, 50% emissions reductions</a:t>
            </a:r>
          </a:p>
          <a:p>
            <a:endParaRPr lang="en-GB" sz="1400" dirty="0">
              <a:latin typeface="+mj-lt"/>
            </a:endParaRPr>
          </a:p>
          <a:p>
            <a:endParaRPr lang="en-GB" sz="1400" dirty="0">
              <a:latin typeface="+mj-lt"/>
            </a:endParaRPr>
          </a:p>
          <a:p>
            <a:endParaRPr lang="en-GB" sz="1400" dirty="0">
              <a:latin typeface="+mj-lt"/>
            </a:endParaRPr>
          </a:p>
          <a:p>
            <a:endParaRPr lang="en-GB" sz="1400" dirty="0">
              <a:latin typeface="+mj-lt"/>
            </a:endParaRPr>
          </a:p>
          <a:p>
            <a:endParaRPr lang="en-GB" sz="1400" dirty="0">
              <a:latin typeface="+mj-lt"/>
            </a:endParaRPr>
          </a:p>
        </p:txBody>
      </p:sp>
      <p:sp>
        <p:nvSpPr>
          <p:cNvPr id="7" name="Shape 86"/>
          <p:cNvSpPr txBox="1"/>
          <p:nvPr/>
        </p:nvSpPr>
        <p:spPr>
          <a:xfrm>
            <a:off x="752399" y="4144400"/>
            <a:ext cx="8194349" cy="2028899"/>
          </a:xfrm>
          <a:prstGeom prst="rect">
            <a:avLst/>
          </a:prstGeom>
          <a:solidFill>
            <a:srgbClr val="8ABE34"/>
          </a:solidFill>
        </p:spPr>
        <p:txBody>
          <a:bodyPr lIns="91425" tIns="91425" rIns="91425" bIns="91425" anchor="t" anchorCtr="0">
            <a:noAutofit/>
          </a:bodyPr>
          <a:lstStyle/>
          <a:p>
            <a:pPr>
              <a:buNone/>
            </a:pPr>
            <a:r>
              <a:rPr lang="en-GB" sz="1400" dirty="0">
                <a:latin typeface="+mj-lt"/>
              </a:rPr>
              <a:t>Each of these scenario studies start from a different normative position, such as the need to reduce overall emissions by a given level.  WWF's own starting goal is the delivery of 100% renewable energy, globally, by 2050.  Furthermore, each of these reports make different assumptions about key aspects of energy sector decarbonisation, such as future energy prices, the learning curves of different technologies, and the sustainable level of energy generation from different sources.  Following a close examination of all of the studies above, as well as information from other sources such as our carbon budget analysis of the EU's fair share of an equitable GHG reduction effort, WWF believes that the targets detailed below should be adopted by the European Union for 2030. </a:t>
            </a:r>
          </a:p>
        </p:txBody>
      </p:sp>
    </p:spTree>
    <p:extLst>
      <p:ext uri="{BB962C8B-B14F-4D97-AF65-F5344CB8AC3E}">
        <p14:creationId xmlns:p14="http://schemas.microsoft.com/office/powerpoint/2010/main" val="1000344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8" name="Title 1"/>
          <p:cNvSpPr txBox="1">
            <a:spLocks/>
          </p:cNvSpPr>
          <p:nvPr/>
        </p:nvSpPr>
        <p:spPr>
          <a:xfrm>
            <a:off x="6489700" y="3278188"/>
            <a:ext cx="1930400" cy="517525"/>
          </a:xfrm>
          <a:prstGeom prst="rect">
            <a:avLst/>
          </a:prstGeom>
        </p:spPr>
        <p:txBody>
          <a:bodyPr/>
          <a:lstStyle>
            <a:lvl1pPr algn="l">
              <a:defRPr sz="3500">
                <a:solidFill>
                  <a:srgbClr val="FF6600"/>
                </a:solidFill>
                <a:latin typeface="Arial"/>
                <a:cs typeface="Arial"/>
              </a:defRPr>
            </a:lvl1pPr>
          </a:lstStyle>
          <a:p>
            <a:pPr defTabSz="457200" fontAlgn="auto">
              <a:spcAft>
                <a:spcPts val="0"/>
              </a:spcAft>
              <a:defRPr/>
            </a:pPr>
            <a:r>
              <a:rPr lang="en-GB" sz="5000" dirty="0" smtClean="0">
                <a:solidFill>
                  <a:srgbClr val="F3F2E9"/>
                </a:solidFill>
                <a:ea typeface="+mj-ea"/>
              </a:rPr>
              <a:t>+15%</a:t>
            </a:r>
          </a:p>
        </p:txBody>
      </p:sp>
      <p:sp>
        <p:nvSpPr>
          <p:cNvPr id="29" name="Title 1"/>
          <p:cNvSpPr txBox="1">
            <a:spLocks/>
          </p:cNvSpPr>
          <p:nvPr/>
        </p:nvSpPr>
        <p:spPr>
          <a:xfrm>
            <a:off x="6527800" y="4116388"/>
            <a:ext cx="1701800" cy="517525"/>
          </a:xfrm>
          <a:prstGeom prst="rect">
            <a:avLst/>
          </a:prstGeom>
        </p:spPr>
        <p:txBody>
          <a:bodyPr/>
          <a:lstStyle>
            <a:lvl1pPr algn="l">
              <a:defRPr sz="3500">
                <a:solidFill>
                  <a:srgbClr val="FF6600"/>
                </a:solidFill>
                <a:latin typeface="Arial"/>
                <a:cs typeface="Arial"/>
              </a:defRPr>
            </a:lvl1pPr>
          </a:lstStyle>
          <a:p>
            <a:pPr algn="ctr" defTabSz="457200" fontAlgn="auto">
              <a:spcAft>
                <a:spcPts val="0"/>
              </a:spcAft>
              <a:defRPr/>
            </a:pPr>
            <a:r>
              <a:rPr lang="en-GB" sz="1200" dirty="0" smtClean="0">
                <a:solidFill>
                  <a:srgbClr val="F3F2E9"/>
                </a:solidFill>
                <a:ea typeface="+mj-ea"/>
              </a:rPr>
              <a:t>Information descriptor</a:t>
            </a:r>
          </a:p>
          <a:p>
            <a:pPr algn="ctr" defTabSz="457200" fontAlgn="auto">
              <a:spcAft>
                <a:spcPts val="0"/>
              </a:spcAft>
              <a:defRPr/>
            </a:pPr>
            <a:r>
              <a:rPr lang="en-GB" sz="1200" dirty="0" smtClean="0">
                <a:solidFill>
                  <a:srgbClr val="F3F2E9"/>
                </a:solidFill>
                <a:ea typeface="+mj-ea"/>
              </a:rPr>
              <a:t>Can appear below</a:t>
            </a:r>
          </a:p>
          <a:p>
            <a:pPr algn="ctr" defTabSz="457200" fontAlgn="auto">
              <a:spcAft>
                <a:spcPts val="0"/>
              </a:spcAft>
              <a:defRPr/>
            </a:pPr>
            <a:r>
              <a:rPr lang="en-GB" sz="1200" dirty="0" smtClean="0">
                <a:solidFill>
                  <a:srgbClr val="F3F2E9"/>
                </a:solidFill>
                <a:ea typeface="+mj-ea"/>
              </a:rPr>
              <a:t>the numbers </a:t>
            </a:r>
          </a:p>
        </p:txBody>
      </p:sp>
      <p:sp>
        <p:nvSpPr>
          <p:cNvPr id="5" name="Shape 92"/>
          <p:cNvSpPr txBox="1">
            <a:spLocks/>
          </p:cNvSpPr>
          <p:nvPr/>
        </p:nvSpPr>
        <p:spPr bwMode="auto">
          <a:xfrm>
            <a:off x="827584" y="204476"/>
            <a:ext cx="8141083" cy="825298"/>
          </a:xfrm>
          <a:prstGeom prst="rect">
            <a:avLst/>
          </a:prstGeom>
          <a:solidFill>
            <a:srgbClr val="8ABE34"/>
          </a:solidFill>
          <a:ln w="9525">
            <a:noFill/>
            <a:miter lim="800000"/>
            <a:headEnd/>
            <a:tailEnd/>
          </a:ln>
        </p:spPr>
        <p:txBody>
          <a:bodyPr vert="horz" wrap="square" lIns="91425" tIns="91425" rIns="91425" bIns="91425" numCol="1" anchor="ctr" anchorCtr="0" compatLnSpc="1">
            <a:prstTxWarp prst="textNoShape">
              <a:avLst/>
            </a:prstTxWarp>
            <a:noAutofit/>
          </a:bodyPr>
          <a:lstStyle>
            <a:lvl1pPr algn="r" defTabSz="457200" rtl="0" eaLnBrk="0" fontAlgn="base" hangingPunct="0">
              <a:spcBef>
                <a:spcPct val="0"/>
              </a:spcBef>
              <a:spcAft>
                <a:spcPct val="0"/>
              </a:spcAft>
              <a:defRPr lang="en-US" sz="1400" b="0" kern="1200" dirty="0">
                <a:solidFill>
                  <a:srgbClr val="404040"/>
                </a:solidFill>
                <a:latin typeface="Arial" charset="0"/>
                <a:ea typeface="+mn-ea"/>
                <a:cs typeface="Arial"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a:lstStyle>
          <a:p>
            <a:pPr algn="ctr"/>
            <a:r>
              <a:rPr lang="en-GB" sz="2800" b="1" dirty="0" smtClean="0">
                <a:solidFill>
                  <a:srgbClr val="000000"/>
                </a:solidFill>
                <a:latin typeface="+mj-lt"/>
              </a:rPr>
              <a:t>Targets based on achievable potentials are needed to meet Europe's present and future needs</a:t>
            </a:r>
            <a:endParaRPr lang="en-GB" sz="2800" b="1" dirty="0">
              <a:solidFill>
                <a:srgbClr val="000000"/>
              </a:solidFill>
              <a:latin typeface="+mj-lt"/>
            </a:endParaRPr>
          </a:p>
        </p:txBody>
      </p:sp>
      <p:sp>
        <p:nvSpPr>
          <p:cNvPr id="6" name="Shape 93"/>
          <p:cNvSpPr/>
          <p:nvPr/>
        </p:nvSpPr>
        <p:spPr>
          <a:xfrm rot="5400000">
            <a:off x="1606693" y="567346"/>
            <a:ext cx="1502699" cy="2679300"/>
          </a:xfrm>
          <a:prstGeom prst="ellipse">
            <a:avLst/>
          </a:prstGeom>
          <a:solidFill>
            <a:srgbClr val="00B0F0">
              <a:alpha val="43460"/>
            </a:srgbClr>
          </a:solidFill>
          <a:ln>
            <a:noFill/>
          </a:ln>
        </p:spPr>
        <p:txBody>
          <a:bodyPr lIns="91425" tIns="91425" rIns="91425" bIns="91425" anchor="ctr" anchorCtr="0">
            <a:noAutofit/>
          </a:bodyPr>
          <a:lstStyle/>
          <a:p>
            <a:endParaRPr>
              <a:latin typeface="+mj-lt"/>
            </a:endParaRPr>
          </a:p>
        </p:txBody>
      </p:sp>
      <p:sp>
        <p:nvSpPr>
          <p:cNvPr id="7" name="Shape 94"/>
          <p:cNvSpPr/>
          <p:nvPr/>
        </p:nvSpPr>
        <p:spPr>
          <a:xfrm rot="-5400000">
            <a:off x="6034601" y="567372"/>
            <a:ext cx="1502699" cy="2679300"/>
          </a:xfrm>
          <a:prstGeom prst="ellipse">
            <a:avLst/>
          </a:prstGeom>
          <a:solidFill>
            <a:srgbClr val="FF5050">
              <a:alpha val="33460"/>
            </a:srgbClr>
          </a:solidFill>
          <a:ln>
            <a:noFill/>
          </a:ln>
        </p:spPr>
        <p:txBody>
          <a:bodyPr lIns="91425" tIns="91425" rIns="91425" bIns="91425" anchor="ctr" anchorCtr="0">
            <a:noAutofit/>
          </a:bodyPr>
          <a:lstStyle/>
          <a:p>
            <a:endParaRPr>
              <a:latin typeface="+mj-lt"/>
            </a:endParaRPr>
          </a:p>
        </p:txBody>
      </p:sp>
      <p:sp>
        <p:nvSpPr>
          <p:cNvPr id="8" name="Shape 95"/>
          <p:cNvSpPr/>
          <p:nvPr/>
        </p:nvSpPr>
        <p:spPr>
          <a:xfrm rot="-5400000">
            <a:off x="3820641" y="567372"/>
            <a:ext cx="1502699" cy="2679300"/>
          </a:xfrm>
          <a:prstGeom prst="ellipse">
            <a:avLst/>
          </a:prstGeom>
          <a:solidFill>
            <a:srgbClr val="8ABE34">
              <a:alpha val="50196"/>
            </a:srgbClr>
          </a:solidFill>
          <a:ln>
            <a:noFill/>
          </a:ln>
        </p:spPr>
        <p:txBody>
          <a:bodyPr lIns="91425" tIns="91425" rIns="91425" bIns="91425" anchor="ctr" anchorCtr="0">
            <a:noAutofit/>
          </a:bodyPr>
          <a:lstStyle/>
          <a:p>
            <a:endParaRPr>
              <a:latin typeface="+mj-lt"/>
            </a:endParaRPr>
          </a:p>
        </p:txBody>
      </p:sp>
      <p:sp>
        <p:nvSpPr>
          <p:cNvPr id="9" name="Shape 96"/>
          <p:cNvSpPr txBox="1"/>
          <p:nvPr/>
        </p:nvSpPr>
        <p:spPr>
          <a:xfrm>
            <a:off x="1376450" y="1358425"/>
            <a:ext cx="1963199" cy="1046400"/>
          </a:xfrm>
          <a:prstGeom prst="rect">
            <a:avLst/>
          </a:prstGeom>
          <a:noFill/>
        </p:spPr>
        <p:txBody>
          <a:bodyPr lIns="91425" tIns="91425" rIns="91425" bIns="91425" anchor="t" anchorCtr="0">
            <a:noAutofit/>
          </a:bodyPr>
          <a:lstStyle/>
          <a:p>
            <a:pPr lvl="0" algn="ctr" rtl="0">
              <a:buNone/>
            </a:pPr>
            <a:r>
              <a:rPr lang="en-GB" sz="1400" b="1" u="sng" dirty="0">
                <a:latin typeface="+mj-lt"/>
              </a:rPr>
              <a:t>Energy Efficiency</a:t>
            </a:r>
          </a:p>
          <a:p>
            <a:pPr algn="ctr">
              <a:buNone/>
            </a:pPr>
            <a:r>
              <a:rPr lang="en-GB" sz="1400" dirty="0">
                <a:latin typeface="+mj-lt"/>
              </a:rPr>
              <a:t>At least </a:t>
            </a:r>
            <a:r>
              <a:rPr lang="en-GB" sz="1400" b="1" dirty="0">
                <a:latin typeface="+mj-lt"/>
              </a:rPr>
              <a:t>40%</a:t>
            </a:r>
            <a:r>
              <a:rPr lang="en-GB" sz="1400" dirty="0">
                <a:latin typeface="+mj-lt"/>
              </a:rPr>
              <a:t> less energy use than in 2005</a:t>
            </a:r>
          </a:p>
        </p:txBody>
      </p:sp>
      <p:sp>
        <p:nvSpPr>
          <p:cNvPr id="10" name="Shape 97"/>
          <p:cNvSpPr txBox="1"/>
          <p:nvPr/>
        </p:nvSpPr>
        <p:spPr>
          <a:xfrm>
            <a:off x="3590387" y="1358412"/>
            <a:ext cx="1963199" cy="1046400"/>
          </a:xfrm>
          <a:prstGeom prst="rect">
            <a:avLst/>
          </a:prstGeom>
          <a:noFill/>
        </p:spPr>
        <p:txBody>
          <a:bodyPr lIns="91425" tIns="91425" rIns="91425" bIns="91425" anchor="t" anchorCtr="0">
            <a:noAutofit/>
          </a:bodyPr>
          <a:lstStyle/>
          <a:p>
            <a:pPr lvl="0" algn="ctr" rtl="0">
              <a:buNone/>
            </a:pPr>
            <a:r>
              <a:rPr lang="en-GB" sz="1400" b="1" u="sng" dirty="0">
                <a:latin typeface="+mj-lt"/>
              </a:rPr>
              <a:t>Renewable Energy</a:t>
            </a:r>
          </a:p>
          <a:p>
            <a:pPr lvl="0" algn="ctr" rtl="0">
              <a:buNone/>
            </a:pPr>
            <a:r>
              <a:rPr lang="en-GB" sz="1400" dirty="0">
                <a:latin typeface="+mj-lt"/>
              </a:rPr>
              <a:t>At least </a:t>
            </a:r>
            <a:r>
              <a:rPr lang="en-GB" sz="1400" b="1" dirty="0">
                <a:latin typeface="+mj-lt"/>
              </a:rPr>
              <a:t>45%</a:t>
            </a:r>
            <a:r>
              <a:rPr lang="en-GB" sz="1400" dirty="0">
                <a:latin typeface="+mj-lt"/>
              </a:rPr>
              <a:t> of renewables in the energy mix </a:t>
            </a:r>
          </a:p>
        </p:txBody>
      </p:sp>
      <p:sp>
        <p:nvSpPr>
          <p:cNvPr id="11" name="Shape 98"/>
          <p:cNvSpPr txBox="1"/>
          <p:nvPr/>
        </p:nvSpPr>
        <p:spPr>
          <a:xfrm>
            <a:off x="5911650" y="1358425"/>
            <a:ext cx="1963199" cy="1046400"/>
          </a:xfrm>
          <a:prstGeom prst="rect">
            <a:avLst/>
          </a:prstGeom>
          <a:noFill/>
        </p:spPr>
        <p:txBody>
          <a:bodyPr lIns="91425" tIns="91425" rIns="91425" bIns="91425" anchor="t" anchorCtr="0">
            <a:noAutofit/>
          </a:bodyPr>
          <a:lstStyle/>
          <a:p>
            <a:pPr lvl="0" algn="ctr" rtl="0">
              <a:buNone/>
            </a:pPr>
            <a:r>
              <a:rPr lang="en-GB" sz="1400" b="1" u="sng" dirty="0">
                <a:latin typeface="+mj-lt"/>
              </a:rPr>
              <a:t>CO2 reductions</a:t>
            </a:r>
          </a:p>
          <a:p>
            <a:pPr lvl="0" algn="ctr" rtl="0">
              <a:buNone/>
            </a:pPr>
            <a:r>
              <a:rPr lang="en-GB" sz="1400" dirty="0">
                <a:latin typeface="+mj-lt"/>
              </a:rPr>
              <a:t>At least </a:t>
            </a:r>
            <a:r>
              <a:rPr lang="en-GB" sz="1400" b="1" dirty="0">
                <a:latin typeface="+mj-lt"/>
              </a:rPr>
              <a:t>55%</a:t>
            </a:r>
            <a:r>
              <a:rPr lang="en-GB" sz="1400" dirty="0">
                <a:latin typeface="+mj-lt"/>
              </a:rPr>
              <a:t> cuts in domestic CO2 compared to 1990</a:t>
            </a:r>
          </a:p>
        </p:txBody>
      </p:sp>
      <p:sp>
        <p:nvSpPr>
          <p:cNvPr id="12" name="Shape 99"/>
          <p:cNvSpPr/>
          <p:nvPr/>
        </p:nvSpPr>
        <p:spPr>
          <a:xfrm rot="5400000">
            <a:off x="164518" y="2286371"/>
            <a:ext cx="3336600" cy="3315000"/>
          </a:xfrm>
          <a:prstGeom prst="ellipse">
            <a:avLst/>
          </a:prstGeom>
          <a:solidFill>
            <a:srgbClr val="00B0F0">
              <a:alpha val="43460"/>
            </a:srgbClr>
          </a:solidFill>
          <a:ln>
            <a:noFill/>
          </a:ln>
        </p:spPr>
        <p:txBody>
          <a:bodyPr lIns="91425" tIns="91425" rIns="91425" bIns="91425" anchor="ctr" anchorCtr="0">
            <a:noAutofit/>
          </a:bodyPr>
          <a:lstStyle/>
          <a:p>
            <a:endParaRPr>
              <a:latin typeface="+mj-lt"/>
            </a:endParaRPr>
          </a:p>
        </p:txBody>
      </p:sp>
      <p:sp>
        <p:nvSpPr>
          <p:cNvPr id="13" name="Shape 100"/>
          <p:cNvSpPr/>
          <p:nvPr/>
        </p:nvSpPr>
        <p:spPr>
          <a:xfrm rot="-5400000">
            <a:off x="5642868" y="2286234"/>
            <a:ext cx="3336600" cy="3315000"/>
          </a:xfrm>
          <a:prstGeom prst="ellipse">
            <a:avLst/>
          </a:prstGeom>
          <a:solidFill>
            <a:srgbClr val="FF5050">
              <a:alpha val="33460"/>
            </a:srgbClr>
          </a:solidFill>
          <a:ln>
            <a:noFill/>
          </a:ln>
        </p:spPr>
        <p:txBody>
          <a:bodyPr lIns="91425" tIns="91425" rIns="91425" bIns="91425" anchor="ctr" anchorCtr="0">
            <a:noAutofit/>
          </a:bodyPr>
          <a:lstStyle/>
          <a:p>
            <a:endParaRPr>
              <a:latin typeface="+mj-lt"/>
            </a:endParaRPr>
          </a:p>
        </p:txBody>
      </p:sp>
      <p:sp>
        <p:nvSpPr>
          <p:cNvPr id="14" name="Shape 101"/>
          <p:cNvSpPr/>
          <p:nvPr/>
        </p:nvSpPr>
        <p:spPr>
          <a:xfrm rot="-5400000">
            <a:off x="2903791" y="2286234"/>
            <a:ext cx="3336600" cy="3315000"/>
          </a:xfrm>
          <a:prstGeom prst="ellipse">
            <a:avLst/>
          </a:prstGeom>
          <a:solidFill>
            <a:srgbClr val="8ABE34">
              <a:alpha val="50196"/>
            </a:srgbClr>
          </a:solidFill>
          <a:ln>
            <a:noFill/>
          </a:ln>
        </p:spPr>
        <p:txBody>
          <a:bodyPr lIns="91425" tIns="91425" rIns="91425" bIns="91425" anchor="ctr" anchorCtr="0">
            <a:noAutofit/>
          </a:bodyPr>
          <a:lstStyle/>
          <a:p>
            <a:endParaRPr>
              <a:latin typeface="+mj-lt"/>
            </a:endParaRPr>
          </a:p>
        </p:txBody>
      </p:sp>
      <p:sp>
        <p:nvSpPr>
          <p:cNvPr id="15" name="Shape 102"/>
          <p:cNvSpPr txBox="1"/>
          <p:nvPr/>
        </p:nvSpPr>
        <p:spPr>
          <a:xfrm>
            <a:off x="6229600" y="2669300"/>
            <a:ext cx="2358599" cy="2858100"/>
          </a:xfrm>
          <a:prstGeom prst="rect">
            <a:avLst/>
          </a:prstGeom>
          <a:noFill/>
        </p:spPr>
        <p:txBody>
          <a:bodyPr lIns="91425" tIns="91425" rIns="91425" bIns="91425" anchor="t" anchorCtr="0">
            <a:noAutofit/>
          </a:bodyPr>
          <a:lstStyle/>
          <a:p>
            <a:pPr lvl="0" algn="ctr" rtl="0">
              <a:buNone/>
            </a:pPr>
            <a:r>
              <a:rPr lang="en-GB" sz="1400">
                <a:latin typeface="+mj-lt"/>
              </a:rPr>
              <a:t>Europe delivers CO2 cuts in line with its responsibility and capability to mitigate.  </a:t>
            </a:r>
          </a:p>
          <a:p>
            <a:pPr lvl="0" algn="ctr">
              <a:buNone/>
            </a:pPr>
            <a:r>
              <a:rPr lang="en-GB" sz="1400">
                <a:latin typeface="+mj-lt"/>
              </a:rPr>
              <a:t>-55% in 2030 continues the current reduction rate of 2% a year, which reaches -95% in 2050.  To be implemented with an initial 2025 target, aligned with a UN approach, subject to revision for 2030.</a:t>
            </a:r>
          </a:p>
        </p:txBody>
      </p:sp>
      <p:sp>
        <p:nvSpPr>
          <p:cNvPr id="17" name="Shape 103"/>
          <p:cNvSpPr txBox="1"/>
          <p:nvPr/>
        </p:nvSpPr>
        <p:spPr>
          <a:xfrm>
            <a:off x="3556725" y="2784225"/>
            <a:ext cx="2097000" cy="2589900"/>
          </a:xfrm>
          <a:prstGeom prst="rect">
            <a:avLst/>
          </a:prstGeom>
          <a:noFill/>
        </p:spPr>
        <p:txBody>
          <a:bodyPr lIns="91425" tIns="91425" rIns="91425" bIns="91425" anchor="t" anchorCtr="0">
            <a:noAutofit/>
          </a:bodyPr>
          <a:lstStyle/>
          <a:p>
            <a:pPr lvl="0" algn="ctr" rtl="0">
              <a:buNone/>
            </a:pPr>
            <a:r>
              <a:rPr lang="en-GB" sz="1400" dirty="0">
                <a:latin typeface="+mj-lt"/>
              </a:rPr>
              <a:t>Europe maximises its most reliable and least risky decarbonising energy sources and benefits from early investments that continue reduce costs - in contrast to unproven  CCS and increasingly expensive nuclear </a:t>
            </a:r>
            <a:r>
              <a:rPr lang="en-GB" sz="1400" dirty="0" smtClean="0">
                <a:latin typeface="+mj-lt"/>
              </a:rPr>
              <a:t>power.</a:t>
            </a:r>
            <a:endParaRPr lang="en-GB" sz="1400" dirty="0">
              <a:latin typeface="+mj-lt"/>
            </a:endParaRPr>
          </a:p>
        </p:txBody>
      </p:sp>
      <p:sp>
        <p:nvSpPr>
          <p:cNvPr id="18" name="Shape 104"/>
          <p:cNvSpPr txBox="1"/>
          <p:nvPr/>
        </p:nvSpPr>
        <p:spPr>
          <a:xfrm>
            <a:off x="652125" y="2666800"/>
            <a:ext cx="2262599" cy="2707200"/>
          </a:xfrm>
          <a:prstGeom prst="rect">
            <a:avLst/>
          </a:prstGeom>
          <a:noFill/>
        </p:spPr>
        <p:txBody>
          <a:bodyPr lIns="91425" tIns="91425" rIns="91425" bIns="91425" anchor="t" anchorCtr="0">
            <a:noAutofit/>
          </a:bodyPr>
          <a:lstStyle/>
          <a:p>
            <a:pPr lvl="0" algn="ctr" rtl="0">
              <a:buNone/>
            </a:pPr>
            <a:r>
              <a:rPr lang="en-GB" sz="1400" dirty="0">
                <a:latin typeface="+mj-lt"/>
              </a:rPr>
              <a:t>Europe facilitates its decarbonisation path by reducing the amount of energy produced and used from all sources, and the infrastructure needed to deliver it - significantly reducing costs, as well as generating jobs and cutting </a:t>
            </a:r>
            <a:r>
              <a:rPr lang="en-GB" sz="1400" dirty="0" smtClean="0">
                <a:latin typeface="+mj-lt"/>
              </a:rPr>
              <a:t>pollution.</a:t>
            </a:r>
            <a:endParaRPr lang="en-GB" sz="1400" dirty="0">
              <a:latin typeface="+mj-lt"/>
            </a:endParaRPr>
          </a:p>
        </p:txBody>
      </p:sp>
      <p:sp>
        <p:nvSpPr>
          <p:cNvPr id="19" name="Shape 105"/>
          <p:cNvSpPr/>
          <p:nvPr/>
        </p:nvSpPr>
        <p:spPr>
          <a:xfrm>
            <a:off x="4594175" y="5612025"/>
            <a:ext cx="2460600" cy="801300"/>
          </a:xfrm>
          <a:prstGeom prst="curvedUpArrow">
            <a:avLst>
              <a:gd name="adj1" fmla="val 22655"/>
              <a:gd name="adj2" fmla="val 47215"/>
              <a:gd name="adj3" fmla="val 29497"/>
            </a:avLst>
          </a:prstGeom>
          <a:solidFill>
            <a:srgbClr val="8ABE34"/>
          </a:solidFill>
          <a:ln>
            <a:noFill/>
          </a:ln>
        </p:spPr>
        <p:txBody>
          <a:bodyPr lIns="91425" tIns="91425" rIns="91425" bIns="91425" anchor="ctr" anchorCtr="0">
            <a:noAutofit/>
          </a:bodyPr>
          <a:lstStyle/>
          <a:p>
            <a:endParaRPr>
              <a:latin typeface="+mj-lt"/>
            </a:endParaRPr>
          </a:p>
        </p:txBody>
      </p:sp>
      <p:sp>
        <p:nvSpPr>
          <p:cNvPr id="20" name="Shape 106"/>
          <p:cNvSpPr/>
          <p:nvPr/>
        </p:nvSpPr>
        <p:spPr>
          <a:xfrm>
            <a:off x="1595575" y="5612025"/>
            <a:ext cx="5994600" cy="1207199"/>
          </a:xfrm>
          <a:prstGeom prst="curvedUpArrow">
            <a:avLst>
              <a:gd name="adj1" fmla="val 22655"/>
              <a:gd name="adj2" fmla="val 47215"/>
              <a:gd name="adj3" fmla="val 29497"/>
            </a:avLst>
          </a:prstGeom>
          <a:solidFill>
            <a:srgbClr val="8ABE34"/>
          </a:solidFill>
          <a:ln>
            <a:noFill/>
          </a:ln>
        </p:spPr>
        <p:txBody>
          <a:bodyPr lIns="91425" tIns="91425" rIns="91425" bIns="91425" anchor="ctr" anchorCtr="0">
            <a:noAutofit/>
          </a:bodyPr>
          <a:lstStyle/>
          <a:p>
            <a:endParaRPr>
              <a:latin typeface="+mj-lt"/>
            </a:endParaRPr>
          </a:p>
        </p:txBody>
      </p:sp>
      <p:sp>
        <p:nvSpPr>
          <p:cNvPr id="21" name="Shape 107"/>
          <p:cNvSpPr/>
          <p:nvPr/>
        </p:nvSpPr>
        <p:spPr>
          <a:xfrm>
            <a:off x="2133575" y="5612025"/>
            <a:ext cx="2460600" cy="825299"/>
          </a:xfrm>
          <a:prstGeom prst="curvedUpArrow">
            <a:avLst>
              <a:gd name="adj1" fmla="val 22655"/>
              <a:gd name="adj2" fmla="val 55590"/>
              <a:gd name="adj3" fmla="val 29497"/>
            </a:avLst>
          </a:prstGeom>
          <a:solidFill>
            <a:srgbClr val="8ABE34"/>
          </a:solidFill>
          <a:ln>
            <a:noFill/>
          </a:ln>
        </p:spPr>
        <p:txBody>
          <a:bodyPr lIns="91425" tIns="91425" rIns="91425" bIns="91425" anchor="ctr" anchorCtr="0">
            <a:noAutofit/>
          </a:bodyPr>
          <a:lstStyle/>
          <a:p>
            <a:endParaRPr>
              <a:latin typeface="+mj-lt"/>
            </a:endParaRPr>
          </a:p>
        </p:txBody>
      </p:sp>
      <p:sp>
        <p:nvSpPr>
          <p:cNvPr id="22" name="Shape 108"/>
          <p:cNvSpPr txBox="1"/>
          <p:nvPr/>
        </p:nvSpPr>
        <p:spPr>
          <a:xfrm>
            <a:off x="5362778" y="5681670"/>
            <a:ext cx="923399" cy="313200"/>
          </a:xfrm>
          <a:prstGeom prst="rect">
            <a:avLst/>
          </a:prstGeom>
          <a:noFill/>
        </p:spPr>
        <p:txBody>
          <a:bodyPr lIns="91425" tIns="91425" rIns="91425" bIns="91425" anchor="t" anchorCtr="0">
            <a:noAutofit/>
          </a:bodyPr>
          <a:lstStyle/>
          <a:p>
            <a:pPr lvl="0" algn="ctr" rtl="0">
              <a:buNone/>
            </a:pPr>
            <a:r>
              <a:rPr lang="en-GB" dirty="0">
                <a:latin typeface="+mj-lt"/>
              </a:rPr>
              <a:t>Helps deliver</a:t>
            </a:r>
          </a:p>
        </p:txBody>
      </p:sp>
      <p:sp>
        <p:nvSpPr>
          <p:cNvPr id="23" name="Shape 109"/>
          <p:cNvSpPr txBox="1"/>
          <p:nvPr/>
        </p:nvSpPr>
        <p:spPr>
          <a:xfrm>
            <a:off x="2756075" y="5676720"/>
            <a:ext cx="1215600" cy="313200"/>
          </a:xfrm>
          <a:prstGeom prst="rect">
            <a:avLst/>
          </a:prstGeom>
          <a:noFill/>
        </p:spPr>
        <p:txBody>
          <a:bodyPr lIns="91425" tIns="91425" rIns="91425" bIns="91425" anchor="t" anchorCtr="0">
            <a:noAutofit/>
          </a:bodyPr>
          <a:lstStyle/>
          <a:p>
            <a:pPr lvl="0" algn="ctr" rtl="0">
              <a:buNone/>
            </a:pPr>
            <a:r>
              <a:rPr lang="en-GB" dirty="0">
                <a:latin typeface="+mj-lt"/>
              </a:rPr>
              <a:t>Facilitates delivery of </a:t>
            </a:r>
          </a:p>
        </p:txBody>
      </p:sp>
      <p:sp>
        <p:nvSpPr>
          <p:cNvPr id="24" name="Shape 110"/>
          <p:cNvSpPr txBox="1"/>
          <p:nvPr/>
        </p:nvSpPr>
        <p:spPr>
          <a:xfrm>
            <a:off x="4131175" y="6160649"/>
            <a:ext cx="923399" cy="313200"/>
          </a:xfrm>
          <a:prstGeom prst="rect">
            <a:avLst/>
          </a:prstGeom>
          <a:noFill/>
        </p:spPr>
        <p:txBody>
          <a:bodyPr lIns="91425" tIns="91425" rIns="91425" bIns="91425" anchor="t" anchorCtr="0">
            <a:noAutofit/>
          </a:bodyPr>
          <a:lstStyle/>
          <a:p>
            <a:pPr lvl="0" algn="ctr" rtl="0">
              <a:buNone/>
            </a:pPr>
            <a:r>
              <a:rPr lang="en-GB" dirty="0">
                <a:latin typeface="+mj-lt"/>
              </a:rPr>
              <a:t>Helps deliver</a:t>
            </a:r>
          </a:p>
        </p:txBody>
      </p:sp>
    </p:spTree>
    <p:extLst>
      <p:ext uri="{BB962C8B-B14F-4D97-AF65-F5344CB8AC3E}">
        <p14:creationId xmlns:p14="http://schemas.microsoft.com/office/powerpoint/2010/main" val="975910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Green theme with mast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WF Green: blank with grey border">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WWF green: grey background, green line with logo">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WWF Grey background only used for large pictur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Green theme with masters</Template>
  <TotalTime>298</TotalTime>
  <Words>3978</Words>
  <Application>Microsoft Office PowerPoint</Application>
  <PresentationFormat>On-screen Show (4:3)</PresentationFormat>
  <Paragraphs>304</Paragraphs>
  <Slides>20</Slides>
  <Notes>17</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Green theme with masters</vt:lpstr>
      <vt:lpstr>WWF Green: blank with grey border</vt:lpstr>
      <vt:lpstr>WWF green: grey background, green line with logo</vt:lpstr>
      <vt:lpstr>WWF Grey background only used for large pictures</vt:lpstr>
      <vt:lpstr>PowerPoint Presentation</vt:lpstr>
      <vt:lpstr>PowerPoint Presentation</vt:lpstr>
      <vt:lpstr>PowerPoint Presentation</vt:lpstr>
      <vt:lpstr>PowerPoint Presentation</vt:lpstr>
      <vt:lpstr>PowerPoint Presentation</vt:lpstr>
      <vt:lpstr>PowerPoint Presentation</vt:lpstr>
      <vt:lpstr>The EU needs to maintain momentum on renewables and efficiency to reap benefits</vt:lpstr>
      <vt:lpstr>PowerPoint Presentation</vt:lpstr>
      <vt:lpstr>PowerPoint Presentation</vt:lpstr>
      <vt:lpstr>Three binding targets work - together </vt:lpstr>
      <vt:lpstr>Targets should be set at EU level</vt:lpstr>
      <vt:lpstr>The EU Emissions Trading Scheme  must be made to work</vt:lpstr>
      <vt:lpstr>PowerPoint Presentation</vt:lpstr>
      <vt:lpstr>PowerPoint Presentation</vt:lpstr>
      <vt:lpstr>PowerPoint Presentation</vt:lpstr>
      <vt:lpstr>PowerPoint Presentation</vt:lpstr>
      <vt:lpstr>PowerPoint Presentation</vt:lpstr>
      <vt:lpstr>Evidence supporting this submission (1 of 3)</vt:lpstr>
      <vt:lpstr>Evidence supporting this submission (2 of 3)</vt:lpstr>
      <vt:lpstr>Evidence supporting this submission (3 of 3)</vt:lpstr>
    </vt:vector>
  </TitlesOfParts>
  <Company>WWF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White</dc:creator>
  <cp:lastModifiedBy>WWF EPO</cp:lastModifiedBy>
  <cp:revision>20</cp:revision>
  <dcterms:created xsi:type="dcterms:W3CDTF">2013-07-05T04:12:43Z</dcterms:created>
  <dcterms:modified xsi:type="dcterms:W3CDTF">2013-07-08T14:04:33Z</dcterms:modified>
</cp:coreProperties>
</file>